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4.jpg" ContentType="image/png"/>
  <Override PartName="/ppt/media/image5.jpg" ContentType="image/png"/>
  <Override PartName="/ppt/media/image6.jpg" ContentType="image/png"/>
  <Override PartName="/ppt/media/image24.jpg" ContentType="image/png"/>
  <Override PartName="/ppt/media/image26.jpg" ContentType="image/png"/>
  <Override PartName="/ppt/media/image33.jpg" ContentType="image/png"/>
  <Override PartName="/ppt/media/image41.jpg" ContentType="image/png"/>
  <Override PartName="/ppt/media/image42.jpg" ContentType="image/png"/>
  <Override PartName="/ppt/media/image43.jpg" ContentType="image/png"/>
  <Override PartName="/ppt/media/image44.jpg" ContentType="image/png"/>
  <Override PartName="/ppt/media/image45.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sldIdLst>
    <p:sldId id="256" r:id="rId2"/>
    <p:sldId id="322" r:id="rId3"/>
    <p:sldId id="272" r:id="rId4"/>
    <p:sldId id="257" r:id="rId5"/>
    <p:sldId id="258" r:id="rId6"/>
    <p:sldId id="360" r:id="rId7"/>
    <p:sldId id="361" r:id="rId8"/>
    <p:sldId id="352" r:id="rId9"/>
    <p:sldId id="353" r:id="rId10"/>
    <p:sldId id="292" r:id="rId11"/>
    <p:sldId id="367" r:id="rId12"/>
    <p:sldId id="365" r:id="rId13"/>
    <p:sldId id="366" r:id="rId14"/>
    <p:sldId id="265" r:id="rId15"/>
    <p:sldId id="334" r:id="rId16"/>
    <p:sldId id="340" r:id="rId17"/>
    <p:sldId id="339" r:id="rId18"/>
    <p:sldId id="271" r:id="rId19"/>
    <p:sldId id="333" r:id="rId20"/>
    <p:sldId id="266" r:id="rId21"/>
    <p:sldId id="363" r:id="rId22"/>
    <p:sldId id="364" r:id="rId23"/>
    <p:sldId id="274" r:id="rId24"/>
    <p:sldId id="275" r:id="rId25"/>
    <p:sldId id="267" r:id="rId26"/>
    <p:sldId id="270" r:id="rId27"/>
    <p:sldId id="268" r:id="rId28"/>
    <p:sldId id="269" r:id="rId29"/>
    <p:sldId id="380" r:id="rId30"/>
    <p:sldId id="362" r:id="rId31"/>
    <p:sldId id="259" r:id="rId32"/>
    <p:sldId id="260" r:id="rId33"/>
    <p:sldId id="264" r:id="rId34"/>
    <p:sldId id="263" r:id="rId35"/>
    <p:sldId id="261" r:id="rId36"/>
    <p:sldId id="370" r:id="rId37"/>
    <p:sldId id="374" r:id="rId38"/>
    <p:sldId id="375" r:id="rId39"/>
    <p:sldId id="376" r:id="rId40"/>
    <p:sldId id="377" r:id="rId41"/>
    <p:sldId id="378" r:id="rId42"/>
    <p:sldId id="379" r:id="rId43"/>
    <p:sldId id="373" r:id="rId44"/>
    <p:sldId id="372" r:id="rId45"/>
    <p:sldId id="371" r:id="rId46"/>
    <p:sldId id="262" r:id="rId47"/>
    <p:sldId id="279" r:id="rId48"/>
    <p:sldId id="280" r:id="rId49"/>
    <p:sldId id="281" r:id="rId50"/>
    <p:sldId id="282" r:id="rId51"/>
    <p:sldId id="283" r:id="rId52"/>
    <p:sldId id="284" r:id="rId53"/>
    <p:sldId id="285" r:id="rId54"/>
    <p:sldId id="273" r:id="rId55"/>
    <p:sldId id="286" r:id="rId56"/>
    <p:sldId id="288" r:id="rId57"/>
    <p:sldId id="289" r:id="rId58"/>
    <p:sldId id="287" r:id="rId59"/>
    <p:sldId id="368" r:id="rId60"/>
    <p:sldId id="290" r:id="rId61"/>
    <p:sldId id="369" r:id="rId62"/>
    <p:sldId id="276" r:id="rId63"/>
    <p:sldId id="277" r:id="rId64"/>
    <p:sldId id="27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746"/>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a:xfrm>
            <a:off x="1127124" y="329307"/>
            <a:ext cx="5943668" cy="309201"/>
          </a:xfrm>
        </p:spPr>
        <p:txBody>
          <a:bodyPr/>
          <a:lstStyle/>
          <a:p>
            <a:endParaRPr lang="en-TH"/>
          </a:p>
        </p:txBody>
      </p:sp>
      <p:sp>
        <p:nvSpPr>
          <p:cNvPr id="6" name="Slide Number Placeholder 5"/>
          <p:cNvSpPr>
            <a:spLocks noGrp="1"/>
          </p:cNvSpPr>
          <p:nvPr>
            <p:ph type="sldNum" sz="quarter" idx="12"/>
          </p:nvPr>
        </p:nvSpPr>
        <p:spPr>
          <a:xfrm>
            <a:off x="9924392" y="134930"/>
            <a:ext cx="811019" cy="503578"/>
          </a:xfrm>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5993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2070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61182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lvl1pPr>
              <a:defRPr sz="1200"/>
            </a:lvl1p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0987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3974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78156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51F0BA-6B36-8D47-B564-0BE3CF1FEEB6}" type="datetimeFigureOut">
              <a:rPr lang="en-TH" smtClean="0"/>
              <a:t>10/08/2024</a:t>
            </a:fld>
            <a:endParaRPr lang="en-TH"/>
          </a:p>
        </p:txBody>
      </p:sp>
      <p:sp>
        <p:nvSpPr>
          <p:cNvPr id="8" name="Footer Placeholder 7"/>
          <p:cNvSpPr>
            <a:spLocks noGrp="1"/>
          </p:cNvSpPr>
          <p:nvPr>
            <p:ph type="ftr" sz="quarter" idx="11"/>
          </p:nvPr>
        </p:nvSpPr>
        <p:spPr/>
        <p:txBody>
          <a:bodyPr/>
          <a:lstStyle/>
          <a:p>
            <a:endParaRPr lang="en-TH"/>
          </a:p>
        </p:txBody>
      </p:sp>
      <p:sp>
        <p:nvSpPr>
          <p:cNvPr id="9" name="Slide Number Placeholder 8"/>
          <p:cNvSpPr>
            <a:spLocks noGrp="1"/>
          </p:cNvSpPr>
          <p:nvPr>
            <p:ph type="sldNum" sz="quarter" idx="12"/>
          </p:nvPr>
        </p:nvSpPr>
        <p:spPr/>
        <p:txBody>
          <a:bodyPr/>
          <a:lstStyle/>
          <a:p>
            <a:fld id="{79E2D4A9-C47A-2A48-A250-EC2EC52F8BD3}" type="slidenum">
              <a:rPr lang="en-TH" smtClean="0"/>
              <a:t>‹#›</a:t>
            </a:fld>
            <a:endParaRPr lang="en-TH"/>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92733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1F0BA-6B36-8D47-B564-0BE3CF1FEEB6}" type="datetimeFigureOut">
              <a:rPr lang="en-TH" smtClean="0"/>
              <a:t>10/08/2024</a:t>
            </a:fld>
            <a:endParaRPr lang="en-TH"/>
          </a:p>
        </p:txBody>
      </p:sp>
      <p:sp>
        <p:nvSpPr>
          <p:cNvPr id="4" name="Footer Placeholder 3"/>
          <p:cNvSpPr>
            <a:spLocks noGrp="1"/>
          </p:cNvSpPr>
          <p:nvPr>
            <p:ph type="ftr" sz="quarter" idx="11"/>
          </p:nvPr>
        </p:nvSpPr>
        <p:spPr/>
        <p:txBody>
          <a:bodyPr/>
          <a:lstStyle/>
          <a:p>
            <a:endParaRPr lang="en-TH"/>
          </a:p>
        </p:txBody>
      </p:sp>
      <p:sp>
        <p:nvSpPr>
          <p:cNvPr id="5" name="Slide Number Placeholder 4"/>
          <p:cNvSpPr>
            <a:spLocks noGrp="1"/>
          </p:cNvSpPr>
          <p:nvPr>
            <p:ph type="sldNum" sz="quarter" idx="12"/>
          </p:nvPr>
        </p:nvSpPr>
        <p:spPr/>
        <p:txBody>
          <a:bodyPr/>
          <a:lstStyle/>
          <a:p>
            <a:fld id="{79E2D4A9-C47A-2A48-A250-EC2EC52F8BD3}" type="slidenum">
              <a:rPr lang="en-TH" smtClean="0"/>
              <a:t>‹#›</a:t>
            </a:fld>
            <a:endParaRPr lang="en-TH"/>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45597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1F0BA-6B36-8D47-B564-0BE3CF1FEEB6}" type="datetimeFigureOut">
              <a:rPr lang="en-TH" smtClean="0"/>
              <a:t>10/08/2024</a:t>
            </a:fld>
            <a:endParaRPr lang="en-TH"/>
          </a:p>
        </p:txBody>
      </p:sp>
      <p:sp>
        <p:nvSpPr>
          <p:cNvPr id="3" name="Footer Placeholder 2"/>
          <p:cNvSpPr>
            <a:spLocks noGrp="1"/>
          </p:cNvSpPr>
          <p:nvPr>
            <p:ph type="ftr" sz="quarter" idx="11"/>
          </p:nvPr>
        </p:nvSpPr>
        <p:spPr/>
        <p:txBody>
          <a:bodyPr/>
          <a:lstStyle/>
          <a:p>
            <a:endParaRPr lang="en-TH"/>
          </a:p>
        </p:txBody>
      </p:sp>
      <p:sp>
        <p:nvSpPr>
          <p:cNvPr id="4" name="Slide Number Placeholder 3"/>
          <p:cNvSpPr>
            <a:spLocks noGrp="1"/>
          </p:cNvSpPr>
          <p:nvPr>
            <p:ph type="sldNum" sz="quarter" idx="12"/>
          </p:nvPr>
        </p:nvSpPr>
        <p:spPr/>
        <p:txBody>
          <a:bodyPr/>
          <a:lstStyle/>
          <a:p>
            <a:fld id="{79E2D4A9-C47A-2A48-A250-EC2EC52F8BD3}" type="slidenum">
              <a:rPr lang="en-TH" smtClean="0"/>
              <a:t>‹#›</a:t>
            </a:fld>
            <a:endParaRPr lang="en-TH"/>
          </a:p>
        </p:txBody>
      </p:sp>
    </p:spTree>
    <p:extLst>
      <p:ext uri="{BB962C8B-B14F-4D97-AF65-F5344CB8AC3E}">
        <p14:creationId xmlns:p14="http://schemas.microsoft.com/office/powerpoint/2010/main" val="224801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1951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a:xfrm>
            <a:off x="1125300" y="318640"/>
            <a:ext cx="4877818" cy="320931"/>
          </a:xfrm>
        </p:spPr>
        <p:txBody>
          <a:bodyPr/>
          <a:lstStyle/>
          <a:p>
            <a:endParaRPr lang="en-TH"/>
          </a:p>
        </p:txBody>
      </p:sp>
      <p:sp>
        <p:nvSpPr>
          <p:cNvPr id="7" name="Slide Number Placeholder 6"/>
          <p:cNvSpPr>
            <a:spLocks noGrp="1"/>
          </p:cNvSpPr>
          <p:nvPr>
            <p:ph type="sldNum" sz="quarter" idx="12"/>
          </p:nvPr>
        </p:nvSpPr>
        <p:spPr>
          <a:xfrm>
            <a:off x="6176794" y="137408"/>
            <a:ext cx="811019" cy="503578"/>
          </a:xfrm>
        </p:spPr>
        <p:txBody>
          <a:bodyPr/>
          <a:lstStyle/>
          <a:p>
            <a:fld id="{79E2D4A9-C47A-2A48-A250-EC2EC52F8BD3}" type="slidenum">
              <a:rPr lang="en-TH" smtClean="0"/>
              <a:t>‹#›</a:t>
            </a:fld>
            <a:endParaRPr lang="en-TH"/>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39369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D51F0BA-6B36-8D47-B564-0BE3CF1FEEB6}" type="datetimeFigureOut">
              <a:rPr lang="en-TH" smtClean="0"/>
              <a:t>10/08/2024</a:t>
            </a:fld>
            <a:endParaRPr lang="en-TH"/>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TH"/>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9E2D4A9-C47A-2A48-A250-EC2EC52F8BD3}" type="slidenum">
              <a:rPr lang="en-TH" smtClean="0"/>
              <a:t>‹#›</a:t>
            </a:fld>
            <a:endParaRPr lang="en-TH"/>
          </a:p>
        </p:txBody>
      </p:sp>
    </p:spTree>
    <p:extLst>
      <p:ext uri="{BB962C8B-B14F-4D97-AF65-F5344CB8AC3E}">
        <p14:creationId xmlns:p14="http://schemas.microsoft.com/office/powerpoint/2010/main" val="239980760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chat.openai.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hyperlink" Target="https://gemini.google.com/ap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laude.ai/"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hyperlink" Target="https://www.bing.com/chat"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perplexity.ai/" TargetMode="Externa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hyperlink" Target="https://medium.com/@naruapon/&#3585;&#3634;&#3619;&#3651;&#3594;&#3657;&#3591;&#3634;&#3609;-git-8a563531d1f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www.teachernu.com/2022/10/15/21/22/10/7562/"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9C1F-5D01-3E73-0B54-D8DD6F79C355}"/>
              </a:ext>
            </a:extLst>
          </p:cNvPr>
          <p:cNvSpPr>
            <a:spLocks noGrp="1"/>
          </p:cNvSpPr>
          <p:nvPr>
            <p:ph type="ctrTitle"/>
          </p:nvPr>
        </p:nvSpPr>
        <p:spPr>
          <a:xfrm>
            <a:off x="1128403" y="945913"/>
            <a:ext cx="10135342" cy="2618554"/>
          </a:xfrm>
        </p:spPr>
        <p:txBody>
          <a:bodyPr>
            <a:normAutofit/>
          </a:bodyPr>
          <a:lstStyle/>
          <a:p>
            <a:r>
              <a:rPr lang="en-TH" sz="4400" dirty="0"/>
              <a:t>Generative AI for Developer</a:t>
            </a:r>
          </a:p>
        </p:txBody>
      </p:sp>
      <p:sp>
        <p:nvSpPr>
          <p:cNvPr id="3" name="Subtitle 2">
            <a:extLst>
              <a:ext uri="{FF2B5EF4-FFF2-40B4-BE49-F238E27FC236}">
                <a16:creationId xmlns:a16="http://schemas.microsoft.com/office/drawing/2014/main" id="{86C00680-CE51-A276-5D57-100409932C57}"/>
              </a:ext>
            </a:extLst>
          </p:cNvPr>
          <p:cNvSpPr>
            <a:spLocks noGrp="1"/>
          </p:cNvSpPr>
          <p:nvPr>
            <p:ph type="subTitle" idx="1"/>
          </p:nvPr>
        </p:nvSpPr>
        <p:spPr/>
        <p:txBody>
          <a:bodyPr/>
          <a:lstStyle/>
          <a:p>
            <a:r>
              <a:rPr lang="en-TH" dirty="0"/>
              <a:t>(ChatGPT, Gemini, Claude, Bing Chat, </a:t>
            </a:r>
            <a:r>
              <a:rPr lang="en-US" dirty="0"/>
              <a:t>Perplexity</a:t>
            </a:r>
            <a:r>
              <a:rPr lang="en-TH" dirty="0"/>
              <a:t>)</a:t>
            </a:r>
          </a:p>
        </p:txBody>
      </p:sp>
      <p:pic>
        <p:nvPicPr>
          <p:cNvPr id="4" name="Picture 3">
            <a:extLst>
              <a:ext uri="{FF2B5EF4-FFF2-40B4-BE49-F238E27FC236}">
                <a16:creationId xmlns:a16="http://schemas.microsoft.com/office/drawing/2014/main" id="{8112EBF0-AEAE-422D-97FA-D8352774A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5175" y="4836919"/>
            <a:ext cx="2765196" cy="750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5094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2708-7AFC-47E8-AE66-A4441CEBCC35}"/>
              </a:ext>
            </a:extLst>
          </p:cNvPr>
          <p:cNvSpPr>
            <a:spLocks noGrp="1"/>
          </p:cNvSpPr>
          <p:nvPr>
            <p:ph type="title"/>
          </p:nvPr>
        </p:nvSpPr>
        <p:spPr>
          <a:xfrm>
            <a:off x="818711" y="1036468"/>
            <a:ext cx="11058346" cy="970450"/>
          </a:xfrm>
        </p:spPr>
        <p:txBody>
          <a:bodyPr/>
          <a:lstStyle/>
          <a:p>
            <a:r>
              <a:rPr lang="en-US" dirty="0" err="1">
                <a:latin typeface="TH SarabunPSK" panose="020B0500040200020003" pitchFamily="34" charset="-34"/>
                <a:cs typeface="TH SarabunPSK" panose="020B0500040200020003" pitchFamily="34" charset="-34"/>
              </a:rPr>
              <a:t>OpenAI</a:t>
            </a:r>
            <a:r>
              <a:rPr lang="en-US" dirty="0">
                <a:latin typeface="TH SarabunPSK" panose="020B0500040200020003" pitchFamily="34" charset="-34"/>
                <a:cs typeface="TH SarabunPSK" panose="020B0500040200020003" pitchFamily="34" charset="-34"/>
              </a:rPr>
              <a:t> </a:t>
            </a:r>
            <a:r>
              <a:rPr lang="th-TH" dirty="0">
                <a:latin typeface="TH SarabunPSK" panose="020B0500040200020003" pitchFamily="34" charset="-34"/>
                <a:cs typeface="TH SarabunPSK" panose="020B0500040200020003" pitchFamily="34" charset="-34"/>
              </a:rPr>
              <a:t>มีโมเดลหลายตัวที่น่าสนใจสำหรับการใช้งานในด้านต่างๆ</a:t>
            </a:r>
            <a:endParaRPr lang="en-US" dirty="0">
              <a:latin typeface="TH SarabunPSK" panose="020B0500040200020003" pitchFamily="34" charset="-34"/>
              <a:cs typeface="TH SarabunPSK" panose="020B0500040200020003" pitchFamily="34" charset="-34"/>
            </a:endParaRPr>
          </a:p>
        </p:txBody>
      </p:sp>
      <p:sp>
        <p:nvSpPr>
          <p:cNvPr id="3" name="Content Placeholder 2">
            <a:extLst>
              <a:ext uri="{FF2B5EF4-FFF2-40B4-BE49-F238E27FC236}">
                <a16:creationId xmlns:a16="http://schemas.microsoft.com/office/drawing/2014/main" id="{CB634070-00AB-489D-BC81-D2A9B47F4C0D}"/>
              </a:ext>
            </a:extLst>
          </p:cNvPr>
          <p:cNvSpPr>
            <a:spLocks noGrp="1"/>
          </p:cNvSpPr>
          <p:nvPr>
            <p:ph idx="1"/>
          </p:nvPr>
        </p:nvSpPr>
        <p:spPr>
          <a:xfrm>
            <a:off x="818711" y="2222287"/>
            <a:ext cx="10983647" cy="4188525"/>
          </a:xfrm>
        </p:spPr>
        <p:txBody>
          <a:bodyPr>
            <a:normAutofit fontScale="92500" lnSpcReduction="20000"/>
          </a:bodyPr>
          <a:lstStyle/>
          <a:p>
            <a:r>
              <a:rPr lang="en-US" sz="2400" dirty="0">
                <a:latin typeface="TH SarabunPSK" panose="020B0500040200020003" pitchFamily="34" charset="-34"/>
                <a:cs typeface="TH SarabunPSK" panose="020B0500040200020003" pitchFamily="34" charset="-34"/>
              </a:rPr>
              <a:t>GPT (Generative Pre-trained Transformer): </a:t>
            </a:r>
            <a:r>
              <a:rPr lang="th-TH" sz="2400" dirty="0">
                <a:latin typeface="TH SarabunPSK" panose="020B0500040200020003" pitchFamily="34" charset="-34"/>
                <a:cs typeface="TH SarabunPSK" panose="020B0500040200020003" pitchFamily="34" charset="-34"/>
              </a:rPr>
              <a:t>มีหลายเวอร์ชัน เช่น </a:t>
            </a:r>
            <a:r>
              <a:rPr lang="en-US" sz="2400" dirty="0">
                <a:latin typeface="TH SarabunPSK" panose="020B0500040200020003" pitchFamily="34" charset="-34"/>
                <a:cs typeface="TH SarabunPSK" panose="020B0500040200020003" pitchFamily="34" charset="-34"/>
              </a:rPr>
              <a:t>GPT-3 GPT-3.5 </a:t>
            </a:r>
            <a:r>
              <a:rPr lang="th-TH" sz="2400" dirty="0">
                <a:latin typeface="TH SarabunPSK" panose="020B0500040200020003" pitchFamily="34" charset="-34"/>
                <a:cs typeface="TH SarabunPSK" panose="020B0500040200020003" pitchFamily="34" charset="-34"/>
              </a:rPr>
              <a:t>และ </a:t>
            </a:r>
            <a:r>
              <a:rPr lang="en-US" sz="2400" dirty="0">
                <a:latin typeface="TH SarabunPSK" panose="020B0500040200020003" pitchFamily="34" charset="-34"/>
                <a:cs typeface="TH SarabunPSK" panose="020B0500040200020003" pitchFamily="34" charset="-34"/>
              </a:rPr>
              <a:t>GPT-4 </a:t>
            </a:r>
            <a:r>
              <a:rPr lang="th-TH" sz="2400" dirty="0">
                <a:latin typeface="TH SarabunPSK" panose="020B0500040200020003" pitchFamily="34" charset="-34"/>
                <a:cs typeface="TH SarabunPSK" panose="020B0500040200020003" pitchFamily="34" charset="-34"/>
              </a:rPr>
              <a:t>โมเดลเหล่านี้เหมาะสำหรับงานที่เกี่ยวข้องกับการสร้างข้อความ การตอบคำถาม การแปลภาษา และงานอื่นๆ ที่เกี่ยวข้องกับการประมวลผลภาษาธรรมชาติ (</a:t>
            </a:r>
            <a:r>
              <a:rPr lang="en-US" sz="2400" dirty="0">
                <a:latin typeface="TH SarabunPSK" panose="020B0500040200020003" pitchFamily="34" charset="-34"/>
                <a:cs typeface="TH SarabunPSK" panose="020B0500040200020003" pitchFamily="34" charset="-34"/>
              </a:rPr>
              <a:t>NLP)</a:t>
            </a:r>
          </a:p>
          <a:p>
            <a:r>
              <a:rPr lang="en-US" sz="2400" dirty="0">
                <a:latin typeface="TH SarabunPSK" panose="020B0500040200020003" pitchFamily="34" charset="-34"/>
                <a:cs typeface="TH SarabunPSK" panose="020B0500040200020003" pitchFamily="34" charset="-34"/>
              </a:rPr>
              <a:t>DALL-E: </a:t>
            </a:r>
            <a:r>
              <a:rPr lang="th-TH" sz="2400" dirty="0">
                <a:latin typeface="TH SarabunPSK" panose="020B0500040200020003" pitchFamily="34" charset="-34"/>
                <a:cs typeface="TH SarabunPSK" panose="020B0500040200020003" pitchFamily="34" charset="-34"/>
              </a:rPr>
              <a:t>โมเดลสำหรับการสร้างภาพจากคำอธิบายข้อความ มีหลายเวอร์ชัน เช่น </a:t>
            </a:r>
            <a:r>
              <a:rPr lang="en-US" sz="2400" dirty="0">
                <a:latin typeface="TH SarabunPSK" panose="020B0500040200020003" pitchFamily="34" charset="-34"/>
                <a:cs typeface="TH SarabunPSK" panose="020B0500040200020003" pitchFamily="34" charset="-34"/>
              </a:rPr>
              <a:t>DALL-E 2 </a:t>
            </a:r>
            <a:r>
              <a:rPr lang="th-TH" sz="2400" dirty="0">
                <a:latin typeface="TH SarabunPSK" panose="020B0500040200020003" pitchFamily="34" charset="-34"/>
                <a:cs typeface="TH SarabunPSK" panose="020B0500040200020003" pitchFamily="34" charset="-34"/>
              </a:rPr>
              <a:t>ที่สามารถสร้างภาพคุณภาพสูงจากคำอธิบายที่ซับซ้อนได้</a:t>
            </a:r>
          </a:p>
          <a:p>
            <a:r>
              <a:rPr lang="en-US" sz="2400" dirty="0">
                <a:latin typeface="TH SarabunPSK" panose="020B0500040200020003" pitchFamily="34" charset="-34"/>
                <a:cs typeface="TH SarabunPSK" panose="020B0500040200020003" pitchFamily="34" charset="-34"/>
              </a:rPr>
              <a:t>Codex: </a:t>
            </a:r>
            <a:r>
              <a:rPr lang="th-TH" sz="2400" dirty="0">
                <a:latin typeface="TH SarabunPSK" panose="020B0500040200020003" pitchFamily="34" charset="-34"/>
                <a:cs typeface="TH SarabunPSK" panose="020B0500040200020003" pitchFamily="34" charset="-34"/>
              </a:rPr>
              <a:t>โมเดลที่ได้รับการออกแบบมาเพื่อการเขียนโค้ดและช่วยเหลือในงานด้านการเขียนโปรแกรม โดยใช้เทคนิคการเรียนรู้จากโมเดล </a:t>
            </a:r>
            <a:r>
              <a:rPr lang="en-US" sz="2400" dirty="0">
                <a:latin typeface="TH SarabunPSK" panose="020B0500040200020003" pitchFamily="34" charset="-34"/>
                <a:cs typeface="TH SarabunPSK" panose="020B0500040200020003" pitchFamily="34" charset="-34"/>
              </a:rPr>
              <a:t>GPT </a:t>
            </a:r>
            <a:r>
              <a:rPr lang="th-TH" sz="2400" dirty="0">
                <a:latin typeface="TH SarabunPSK" panose="020B0500040200020003" pitchFamily="34" charset="-34"/>
                <a:cs typeface="TH SarabunPSK" panose="020B0500040200020003" pitchFamily="34" charset="-34"/>
              </a:rPr>
              <a:t>สามารถช่วยในการเขียนโค้ด การแก้ไขข้อผิดพลาด และแม้กระทั่งการสร้างโปรแกรมหรือฟังก์ชันใหม่ๆ</a:t>
            </a:r>
          </a:p>
          <a:p>
            <a:r>
              <a:rPr lang="en-US" sz="2400" dirty="0">
                <a:latin typeface="TH SarabunPSK" panose="020B0500040200020003" pitchFamily="34" charset="-34"/>
                <a:cs typeface="TH SarabunPSK" panose="020B0500040200020003" pitchFamily="34" charset="-34"/>
              </a:rPr>
              <a:t>Whisper: </a:t>
            </a:r>
            <a:r>
              <a:rPr lang="th-TH" sz="2400" dirty="0">
                <a:latin typeface="TH SarabunPSK" panose="020B0500040200020003" pitchFamily="34" charset="-34"/>
                <a:cs typeface="TH SarabunPSK" panose="020B0500040200020003" pitchFamily="34" charset="-34"/>
              </a:rPr>
              <a:t>โมเดลสำหรับการรู้จำเสียงและการแปลงเสียงเป็นข้อความ ได้รับการออกแบบมาเพื่อจำแนกและแปลงเสียงพูดในภาษาต่างๆ เป็นข้อความ</a:t>
            </a:r>
          </a:p>
          <a:p>
            <a:r>
              <a:rPr lang="en-US" sz="2400" dirty="0">
                <a:latin typeface="TH SarabunPSK" panose="020B0500040200020003" pitchFamily="34" charset="-34"/>
                <a:cs typeface="TH SarabunPSK" panose="020B0500040200020003" pitchFamily="34" charset="-34"/>
              </a:rPr>
              <a:t>CLIP: </a:t>
            </a:r>
            <a:r>
              <a:rPr lang="th-TH" sz="2400" dirty="0">
                <a:latin typeface="TH SarabunPSK" panose="020B0500040200020003" pitchFamily="34" charset="-34"/>
                <a:cs typeface="TH SarabunPSK" panose="020B0500040200020003" pitchFamily="34" charset="-34"/>
              </a:rPr>
              <a:t>โมเดลที่ถูกฝึกมาเพื่อเข้าใจภาพและข้อความร่วมกัน สามารถใช้เพื่อการจำแนกภาพ ค้นหาภาพจากคำอธิบาย,หรืองานอื่นๆ ที่เกี่ยวข้องกับการประมวลผลภาพและข้อความร่วมกัน</a:t>
            </a:r>
            <a:endParaRPr lang="en-US" sz="24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113137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7164-D7DB-4224-A3DD-82E75F49D330}"/>
              </a:ext>
            </a:extLst>
          </p:cNvPr>
          <p:cNvSpPr>
            <a:spLocks noGrp="1"/>
          </p:cNvSpPr>
          <p:nvPr>
            <p:ph type="title"/>
          </p:nvPr>
        </p:nvSpPr>
        <p:spPr/>
        <p:txBody>
          <a:bodyPr/>
          <a:lstStyle/>
          <a:p>
            <a:r>
              <a:rPr lang="en-US" dirty="0"/>
              <a:t>Model</a:t>
            </a:r>
          </a:p>
        </p:txBody>
      </p:sp>
      <p:pic>
        <p:nvPicPr>
          <p:cNvPr id="5" name="Content Placeholder 4">
            <a:extLst>
              <a:ext uri="{FF2B5EF4-FFF2-40B4-BE49-F238E27FC236}">
                <a16:creationId xmlns:a16="http://schemas.microsoft.com/office/drawing/2014/main" id="{8DDF57B9-9E15-4BA7-BF4C-5E92DF1B5ACB}"/>
              </a:ext>
            </a:extLst>
          </p:cNvPr>
          <p:cNvPicPr>
            <a:picLocks noGrp="1" noChangeAspect="1"/>
          </p:cNvPicPr>
          <p:nvPr>
            <p:ph idx="1"/>
          </p:nvPr>
        </p:nvPicPr>
        <p:blipFill>
          <a:blip r:embed="rId2"/>
          <a:stretch>
            <a:fillRect/>
          </a:stretch>
        </p:blipFill>
        <p:spPr>
          <a:xfrm>
            <a:off x="3336299" y="1223992"/>
            <a:ext cx="8017658" cy="4586965"/>
          </a:xfrm>
        </p:spPr>
      </p:pic>
    </p:spTree>
    <p:extLst>
      <p:ext uri="{BB962C8B-B14F-4D97-AF65-F5344CB8AC3E}">
        <p14:creationId xmlns:p14="http://schemas.microsoft.com/office/powerpoint/2010/main" val="199157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F003-CA71-41C4-8928-33A1A7762204}"/>
              </a:ext>
            </a:extLst>
          </p:cNvPr>
          <p:cNvSpPr>
            <a:spLocks noGrp="1"/>
          </p:cNvSpPr>
          <p:nvPr>
            <p:ph type="title"/>
          </p:nvPr>
        </p:nvSpPr>
        <p:spPr/>
        <p:txBody>
          <a:bodyPr/>
          <a:lstStyle/>
          <a:p>
            <a:r>
              <a:rPr lang="en-US" dirty="0"/>
              <a:t>GPT-4</a:t>
            </a:r>
          </a:p>
        </p:txBody>
      </p:sp>
      <p:pic>
        <p:nvPicPr>
          <p:cNvPr id="5" name="Content Placeholder 4">
            <a:extLst>
              <a:ext uri="{FF2B5EF4-FFF2-40B4-BE49-F238E27FC236}">
                <a16:creationId xmlns:a16="http://schemas.microsoft.com/office/drawing/2014/main" id="{E4A6CE06-423A-48D0-9C69-CDCDC9332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0162" y="804227"/>
            <a:ext cx="7901198" cy="5100449"/>
          </a:xfrm>
        </p:spPr>
      </p:pic>
    </p:spTree>
    <p:extLst>
      <p:ext uri="{BB962C8B-B14F-4D97-AF65-F5344CB8AC3E}">
        <p14:creationId xmlns:p14="http://schemas.microsoft.com/office/powerpoint/2010/main" val="880659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317B-BBD9-46B3-B35F-5F39C490167D}"/>
              </a:ext>
            </a:extLst>
          </p:cNvPr>
          <p:cNvSpPr>
            <a:spLocks noGrp="1"/>
          </p:cNvSpPr>
          <p:nvPr>
            <p:ph type="title"/>
          </p:nvPr>
        </p:nvSpPr>
        <p:spPr/>
        <p:txBody>
          <a:bodyPr/>
          <a:lstStyle/>
          <a:p>
            <a:r>
              <a:rPr lang="en-US" dirty="0"/>
              <a:t>GPT-4</a:t>
            </a:r>
          </a:p>
        </p:txBody>
      </p:sp>
      <p:pic>
        <p:nvPicPr>
          <p:cNvPr id="5" name="Content Placeholder 4">
            <a:extLst>
              <a:ext uri="{FF2B5EF4-FFF2-40B4-BE49-F238E27FC236}">
                <a16:creationId xmlns:a16="http://schemas.microsoft.com/office/drawing/2014/main" id="{CB98E726-BBE4-4A89-8750-CA35B0896E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041" y="1846263"/>
            <a:ext cx="8340244" cy="4022725"/>
          </a:xfrm>
        </p:spPr>
      </p:pic>
    </p:spTree>
    <p:extLst>
      <p:ext uri="{BB962C8B-B14F-4D97-AF65-F5344CB8AC3E}">
        <p14:creationId xmlns:p14="http://schemas.microsoft.com/office/powerpoint/2010/main" val="1049650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4541-C074-4ED0-8421-A013EFB2B456}"/>
              </a:ext>
            </a:extLst>
          </p:cNvPr>
          <p:cNvSpPr>
            <a:spLocks noGrp="1"/>
          </p:cNvSpPr>
          <p:nvPr>
            <p:ph type="title"/>
          </p:nvPr>
        </p:nvSpPr>
        <p:spPr/>
        <p:txBody>
          <a:bodyPr/>
          <a:lstStyle/>
          <a:p>
            <a:r>
              <a:rPr lang="en-US" dirty="0" err="1"/>
              <a:t>ChatGPT</a:t>
            </a:r>
            <a:endParaRPr lang="en-US" dirty="0"/>
          </a:p>
        </p:txBody>
      </p:sp>
      <p:sp>
        <p:nvSpPr>
          <p:cNvPr id="3" name="Content Placeholder 2">
            <a:extLst>
              <a:ext uri="{FF2B5EF4-FFF2-40B4-BE49-F238E27FC236}">
                <a16:creationId xmlns:a16="http://schemas.microsoft.com/office/drawing/2014/main" id="{E611E172-3F35-4F30-9C95-ACD93387EB7F}"/>
              </a:ext>
            </a:extLst>
          </p:cNvPr>
          <p:cNvSpPr>
            <a:spLocks noGrp="1"/>
          </p:cNvSpPr>
          <p:nvPr>
            <p:ph idx="1"/>
          </p:nvPr>
        </p:nvSpPr>
        <p:spPr/>
        <p:txBody>
          <a:bodyPr>
            <a:normAutofit lnSpcReduction="10000"/>
          </a:bodyPr>
          <a:lstStyle/>
          <a:p>
            <a:r>
              <a:rPr lang="en-US" dirty="0">
                <a:hlinkClick r:id="rId2"/>
              </a:rPr>
              <a:t>https://chat.openai.com/</a:t>
            </a:r>
            <a:endParaRPr lang="th-TH" dirty="0"/>
          </a:p>
          <a:p>
            <a:r>
              <a:rPr lang="en-US" dirty="0" err="1"/>
              <a:t>ChatGPT</a:t>
            </a:r>
            <a:r>
              <a:rPr lang="en-US" dirty="0"/>
              <a:t> 4.0</a:t>
            </a:r>
          </a:p>
          <a:p>
            <a:pPr lvl="1"/>
            <a:r>
              <a:rPr lang="th-TH" dirty="0"/>
              <a:t>เชื่อมต่อ </a:t>
            </a:r>
            <a:r>
              <a:rPr lang="en-US" dirty="0"/>
              <a:t>internet </a:t>
            </a:r>
            <a:r>
              <a:rPr lang="th-TH" dirty="0"/>
              <a:t>ได้</a:t>
            </a:r>
            <a:endParaRPr lang="en-US" dirty="0"/>
          </a:p>
          <a:p>
            <a:pPr lvl="1"/>
            <a:r>
              <a:rPr lang="th-TH" dirty="0"/>
              <a:t>สร้างรูปได้</a:t>
            </a:r>
          </a:p>
          <a:p>
            <a:pPr lvl="1"/>
            <a:r>
              <a:rPr lang="th-TH" dirty="0"/>
              <a:t>ประมวลผลภาพได้</a:t>
            </a:r>
            <a:endParaRPr lang="en-US" dirty="0"/>
          </a:p>
          <a:p>
            <a:pPr lvl="1"/>
            <a:r>
              <a:rPr lang="th-TH" dirty="0"/>
              <a:t>นำเข้ารองรับไฟล์ต่างๆ รูปภาพ</a:t>
            </a:r>
            <a:r>
              <a:rPr lang="en-US" dirty="0"/>
              <a:t>, excel , text, csv </a:t>
            </a:r>
            <a:r>
              <a:rPr lang="th-TH" dirty="0"/>
              <a:t>เป็นต้น</a:t>
            </a:r>
          </a:p>
          <a:p>
            <a:pPr lvl="1"/>
            <a:r>
              <a:rPr lang="th-TH" dirty="0"/>
              <a:t>วิเคราะห์ช้อมูลจากการนำเข้าไฟล์ได้</a:t>
            </a:r>
          </a:p>
          <a:p>
            <a:pPr lvl="1"/>
            <a:r>
              <a:rPr lang="th-TH" dirty="0"/>
              <a:t>ส่งออกไฟล์ได้</a:t>
            </a:r>
          </a:p>
        </p:txBody>
      </p:sp>
    </p:spTree>
    <p:extLst>
      <p:ext uri="{BB962C8B-B14F-4D97-AF65-F5344CB8AC3E}">
        <p14:creationId xmlns:p14="http://schemas.microsoft.com/office/powerpoint/2010/main" val="104958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D758-2356-48E3-A316-E2832BFCFE78}"/>
              </a:ext>
            </a:extLst>
          </p:cNvPr>
          <p:cNvSpPr>
            <a:spLocks noGrp="1"/>
          </p:cNvSpPr>
          <p:nvPr>
            <p:ph type="title"/>
          </p:nvPr>
        </p:nvSpPr>
        <p:spPr>
          <a:xfrm>
            <a:off x="378106" y="915056"/>
            <a:ext cx="10058400" cy="1450757"/>
          </a:xfrm>
        </p:spPr>
        <p:txBody>
          <a:bodyPr/>
          <a:lstStyle/>
          <a:p>
            <a:r>
              <a:rPr lang="en-US" dirty="0"/>
              <a:t>Use case</a:t>
            </a:r>
            <a:br>
              <a:rPr lang="en-US" dirty="0"/>
            </a:br>
            <a:r>
              <a:rPr lang="en-US" dirty="0"/>
              <a:t>for </a:t>
            </a:r>
            <a:r>
              <a:rPr lang="en-US" dirty="0" err="1"/>
              <a:t>ChatGPT</a:t>
            </a:r>
            <a:endParaRPr lang="en-US" dirty="0"/>
          </a:p>
        </p:txBody>
      </p:sp>
      <p:pic>
        <p:nvPicPr>
          <p:cNvPr id="5" name="Content Placeholder 4">
            <a:extLst>
              <a:ext uri="{FF2B5EF4-FFF2-40B4-BE49-F238E27FC236}">
                <a16:creationId xmlns:a16="http://schemas.microsoft.com/office/drawing/2014/main" id="{449071F0-9F30-4607-B1E5-A63E1DB179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0316" y="200002"/>
            <a:ext cx="8143578" cy="5927422"/>
          </a:xfrm>
        </p:spPr>
      </p:pic>
    </p:spTree>
    <p:extLst>
      <p:ext uri="{BB962C8B-B14F-4D97-AF65-F5344CB8AC3E}">
        <p14:creationId xmlns:p14="http://schemas.microsoft.com/office/powerpoint/2010/main" val="2498011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6C44F-7D41-44FF-8D9D-637E4ABC5581}"/>
              </a:ext>
            </a:extLst>
          </p:cNvPr>
          <p:cNvSpPr>
            <a:spLocks noGrp="1"/>
          </p:cNvSpPr>
          <p:nvPr>
            <p:ph type="title"/>
          </p:nvPr>
        </p:nvSpPr>
        <p:spPr>
          <a:xfrm>
            <a:off x="387335" y="983804"/>
            <a:ext cx="5604972" cy="1049235"/>
          </a:xfrm>
        </p:spPr>
        <p:txBody>
          <a:bodyPr>
            <a:normAutofit/>
          </a:bodyPr>
          <a:lstStyle/>
          <a:p>
            <a:r>
              <a:rPr lang="en-US" sz="2400" dirty="0"/>
              <a:t>Privacy and Security</a:t>
            </a:r>
            <a:br>
              <a:rPr lang="en-US" sz="2400" dirty="0"/>
            </a:br>
            <a:r>
              <a:rPr lang="en-US" sz="2400" dirty="0"/>
              <a:t>(</a:t>
            </a:r>
            <a:r>
              <a:rPr lang="en-US" sz="2400" dirty="0" err="1"/>
              <a:t>OpenAI</a:t>
            </a:r>
            <a:r>
              <a:rPr lang="en-US" sz="2400" dirty="0"/>
              <a:t> API, </a:t>
            </a:r>
            <a:r>
              <a:rPr lang="en-US" sz="2400" dirty="0" err="1"/>
              <a:t>ChatGPT</a:t>
            </a:r>
            <a:r>
              <a:rPr lang="en-US" sz="2400" dirty="0"/>
              <a:t> Enterprise)</a:t>
            </a:r>
          </a:p>
        </p:txBody>
      </p:sp>
      <p:pic>
        <p:nvPicPr>
          <p:cNvPr id="5" name="Content Placeholder 4">
            <a:extLst>
              <a:ext uri="{FF2B5EF4-FFF2-40B4-BE49-F238E27FC236}">
                <a16:creationId xmlns:a16="http://schemas.microsoft.com/office/drawing/2014/main" id="{83BFBD71-4521-4BD3-A673-37F2C2C73E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9694" y="215425"/>
            <a:ext cx="5907678" cy="6073063"/>
          </a:xfrm>
        </p:spPr>
      </p:pic>
      <p:sp>
        <p:nvSpPr>
          <p:cNvPr id="6" name="Arrow: Right 5">
            <a:extLst>
              <a:ext uri="{FF2B5EF4-FFF2-40B4-BE49-F238E27FC236}">
                <a16:creationId xmlns:a16="http://schemas.microsoft.com/office/drawing/2014/main" id="{327A68C4-C148-404A-8870-115515CA4E1A}"/>
              </a:ext>
            </a:extLst>
          </p:cNvPr>
          <p:cNvSpPr/>
          <p:nvPr/>
        </p:nvSpPr>
        <p:spPr>
          <a:xfrm>
            <a:off x="4805680" y="3667760"/>
            <a:ext cx="1290320" cy="5994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62749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6F86-BB35-4FD3-A57D-7CA1821D1539}"/>
              </a:ext>
            </a:extLst>
          </p:cNvPr>
          <p:cNvSpPr>
            <a:spLocks noGrp="1"/>
          </p:cNvSpPr>
          <p:nvPr>
            <p:ph type="title"/>
          </p:nvPr>
        </p:nvSpPr>
        <p:spPr/>
        <p:txBody>
          <a:bodyPr/>
          <a:lstStyle/>
          <a:p>
            <a:r>
              <a:rPr lang="en-US" dirty="0" err="1"/>
              <a:t>ChatGPT</a:t>
            </a:r>
            <a:r>
              <a:rPr lang="en-US" dirty="0"/>
              <a:t> Enterprise</a:t>
            </a:r>
          </a:p>
        </p:txBody>
      </p:sp>
      <p:pic>
        <p:nvPicPr>
          <p:cNvPr id="5" name="Content Placeholder 4">
            <a:extLst>
              <a:ext uri="{FF2B5EF4-FFF2-40B4-BE49-F238E27FC236}">
                <a16:creationId xmlns:a16="http://schemas.microsoft.com/office/drawing/2014/main" id="{A4BF70EB-0B9F-4F48-8495-40833AD317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3349" y="103695"/>
            <a:ext cx="5566917" cy="6171178"/>
          </a:xfrm>
        </p:spPr>
      </p:pic>
    </p:spTree>
    <p:extLst>
      <p:ext uri="{BB962C8B-B14F-4D97-AF65-F5344CB8AC3E}">
        <p14:creationId xmlns:p14="http://schemas.microsoft.com/office/powerpoint/2010/main" val="3362154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AF31-BAB4-46CD-830A-A1FDB392935D}"/>
              </a:ext>
            </a:extLst>
          </p:cNvPr>
          <p:cNvSpPr>
            <a:spLocks noGrp="1"/>
          </p:cNvSpPr>
          <p:nvPr>
            <p:ph type="title"/>
          </p:nvPr>
        </p:nvSpPr>
        <p:spPr/>
        <p:txBody>
          <a:bodyPr/>
          <a:lstStyle/>
          <a:p>
            <a:r>
              <a:rPr lang="en-US" dirty="0"/>
              <a:t>GPTs</a:t>
            </a:r>
          </a:p>
        </p:txBody>
      </p:sp>
      <p:sp>
        <p:nvSpPr>
          <p:cNvPr id="3" name="Content Placeholder 2">
            <a:extLst>
              <a:ext uri="{FF2B5EF4-FFF2-40B4-BE49-F238E27FC236}">
                <a16:creationId xmlns:a16="http://schemas.microsoft.com/office/drawing/2014/main" id="{8F4D82E1-EEE8-4EA7-9A29-46055B9C8B67}"/>
              </a:ext>
            </a:extLst>
          </p:cNvPr>
          <p:cNvSpPr>
            <a:spLocks noGrp="1"/>
          </p:cNvSpPr>
          <p:nvPr>
            <p:ph idx="1"/>
          </p:nvPr>
        </p:nvSpPr>
        <p:spPr/>
        <p:txBody>
          <a:bodyPr/>
          <a:lstStyle/>
          <a:p>
            <a:r>
              <a:rPr lang="th-TH" dirty="0"/>
              <a:t>รองรับการใช้งานเฉพาะรูปแบบที่ต้องการ</a:t>
            </a:r>
          </a:p>
          <a:p>
            <a:r>
              <a:rPr lang="th-TH" dirty="0"/>
              <a:t>ได้เฉพาะลูกค้า </a:t>
            </a:r>
            <a:r>
              <a:rPr lang="en-US" dirty="0" err="1"/>
              <a:t>ChatGPT</a:t>
            </a:r>
            <a:r>
              <a:rPr lang="en-US" dirty="0"/>
              <a:t> Plus </a:t>
            </a:r>
            <a:r>
              <a:rPr lang="th-TH" dirty="0"/>
              <a:t>กับ </a:t>
            </a:r>
            <a:r>
              <a:rPr lang="en-US" dirty="0"/>
              <a:t>Enterprise</a:t>
            </a:r>
            <a:endParaRPr lang="th-TH" dirty="0"/>
          </a:p>
          <a:p>
            <a:r>
              <a:rPr lang="en-US" dirty="0"/>
              <a:t>Capabilities </a:t>
            </a:r>
          </a:p>
          <a:p>
            <a:pPr lvl="1"/>
            <a:r>
              <a:rPr lang="en-US" dirty="0"/>
              <a:t>Web Browsing </a:t>
            </a:r>
          </a:p>
          <a:p>
            <a:pPr lvl="1"/>
            <a:r>
              <a:rPr lang="en-US" dirty="0"/>
              <a:t>DALL·E </a:t>
            </a:r>
          </a:p>
          <a:p>
            <a:pPr lvl="1"/>
            <a:r>
              <a:rPr lang="en-US" dirty="0"/>
              <a:t>Image Generation </a:t>
            </a:r>
          </a:p>
          <a:p>
            <a:pPr lvl="1"/>
            <a:r>
              <a:rPr lang="en-US" dirty="0"/>
              <a:t>Code Interpreter </a:t>
            </a:r>
          </a:p>
        </p:txBody>
      </p:sp>
    </p:spTree>
    <p:extLst>
      <p:ext uri="{BB962C8B-B14F-4D97-AF65-F5344CB8AC3E}">
        <p14:creationId xmlns:p14="http://schemas.microsoft.com/office/powerpoint/2010/main" val="25690235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A581-E10C-4E27-9D4D-1DD1D76AB06E}"/>
              </a:ext>
            </a:extLst>
          </p:cNvPr>
          <p:cNvSpPr>
            <a:spLocks noGrp="1"/>
          </p:cNvSpPr>
          <p:nvPr>
            <p:ph type="title"/>
          </p:nvPr>
        </p:nvSpPr>
        <p:spPr>
          <a:xfrm>
            <a:off x="501924" y="1035511"/>
            <a:ext cx="4984476" cy="1450757"/>
          </a:xfrm>
        </p:spPr>
        <p:txBody>
          <a:bodyPr/>
          <a:lstStyle/>
          <a:p>
            <a:r>
              <a:rPr lang="en-US" dirty="0"/>
              <a:t>Generate content</a:t>
            </a:r>
            <a:br>
              <a:rPr lang="en-US" dirty="0"/>
            </a:br>
            <a:r>
              <a:rPr lang="en-US" dirty="0"/>
              <a:t>Based on documents</a:t>
            </a:r>
          </a:p>
        </p:txBody>
      </p:sp>
      <p:pic>
        <p:nvPicPr>
          <p:cNvPr id="5" name="Content Placeholder 4">
            <a:extLst>
              <a:ext uri="{FF2B5EF4-FFF2-40B4-BE49-F238E27FC236}">
                <a16:creationId xmlns:a16="http://schemas.microsoft.com/office/drawing/2014/main" id="{F6A079A8-EA0A-4D30-A329-B263AB4846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8313" y="144197"/>
            <a:ext cx="6177699" cy="6023258"/>
          </a:xfrm>
        </p:spPr>
      </p:pic>
    </p:spTree>
    <p:extLst>
      <p:ext uri="{BB962C8B-B14F-4D97-AF65-F5344CB8AC3E}">
        <p14:creationId xmlns:p14="http://schemas.microsoft.com/office/powerpoint/2010/main" val="72085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DE677-BFD6-4885-8A9A-7A61396B4666}"/>
              </a:ext>
            </a:extLst>
          </p:cNvPr>
          <p:cNvSpPr>
            <a:spLocks noGrp="1"/>
          </p:cNvSpPr>
          <p:nvPr>
            <p:ph type="title"/>
          </p:nvPr>
        </p:nvSpPr>
        <p:spPr/>
        <p:txBody>
          <a:bodyPr/>
          <a:lstStyle/>
          <a:p>
            <a:r>
              <a:rPr lang="en-US" dirty="0"/>
              <a:t>Generative AI</a:t>
            </a:r>
          </a:p>
        </p:txBody>
      </p:sp>
      <p:sp>
        <p:nvSpPr>
          <p:cNvPr id="3" name="Content Placeholder 2">
            <a:extLst>
              <a:ext uri="{FF2B5EF4-FFF2-40B4-BE49-F238E27FC236}">
                <a16:creationId xmlns:a16="http://schemas.microsoft.com/office/drawing/2014/main" id="{0AE5A16A-8663-4C2F-864A-C0A4D4899EF7}"/>
              </a:ext>
            </a:extLst>
          </p:cNvPr>
          <p:cNvSpPr>
            <a:spLocks noGrp="1"/>
          </p:cNvSpPr>
          <p:nvPr>
            <p:ph idx="1"/>
          </p:nvPr>
        </p:nvSpPr>
        <p:spPr/>
        <p:txBody>
          <a:bodyPr>
            <a:normAutofit lnSpcReduction="10000"/>
          </a:bodyPr>
          <a:lstStyle/>
          <a:p>
            <a:r>
              <a:rPr lang="en-US" dirty="0" err="1"/>
              <a:t>OpenAI</a:t>
            </a:r>
            <a:r>
              <a:rPr lang="en-US" dirty="0"/>
              <a:t> API</a:t>
            </a:r>
          </a:p>
          <a:p>
            <a:r>
              <a:rPr lang="en-US" dirty="0"/>
              <a:t>Azure </a:t>
            </a:r>
            <a:r>
              <a:rPr lang="en-US" dirty="0" err="1"/>
              <a:t>OpenAI</a:t>
            </a:r>
            <a:r>
              <a:rPr lang="en-US" dirty="0"/>
              <a:t> Service</a:t>
            </a:r>
          </a:p>
          <a:p>
            <a:r>
              <a:rPr lang="en-US" dirty="0"/>
              <a:t>Gemini API</a:t>
            </a:r>
          </a:p>
          <a:p>
            <a:r>
              <a:rPr lang="en-US" dirty="0"/>
              <a:t>Vertex AI (Gemini API)</a:t>
            </a:r>
          </a:p>
          <a:p>
            <a:r>
              <a:rPr lang="en-US" dirty="0"/>
              <a:t>Claude API </a:t>
            </a:r>
          </a:p>
          <a:p>
            <a:r>
              <a:rPr lang="en-US" dirty="0"/>
              <a:t>Amazon Q API</a:t>
            </a:r>
          </a:p>
          <a:p>
            <a:r>
              <a:rPr lang="en-US" dirty="0"/>
              <a:t>Mistral AI API </a:t>
            </a:r>
          </a:p>
        </p:txBody>
      </p:sp>
      <p:pic>
        <p:nvPicPr>
          <p:cNvPr id="5" name="Picture 4">
            <a:extLst>
              <a:ext uri="{FF2B5EF4-FFF2-40B4-BE49-F238E27FC236}">
                <a16:creationId xmlns:a16="http://schemas.microsoft.com/office/drawing/2014/main" id="{49613D20-472B-4239-88AC-6CCCBC02A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1640" y="864851"/>
            <a:ext cx="2765196" cy="75075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AA3CFB7A-2E26-452D-A9E8-E3C54B0F3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2760" y="4651870"/>
            <a:ext cx="2243579" cy="140223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FD1C55E-6962-4DA0-A82C-F9595BDA3C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379" y="4678091"/>
            <a:ext cx="1393251" cy="139325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1A8A61C0-23DC-4FCE-B96D-EF08FBEEE9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361" y="1845381"/>
            <a:ext cx="4686978" cy="2637279"/>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F4998D9-D3C1-4A21-80A0-8ED6FED30A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24631" y="4651870"/>
            <a:ext cx="2700247" cy="140828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75353F5-BA16-4CA4-812B-6E99349DE1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2850" y="868719"/>
            <a:ext cx="2894004" cy="956378"/>
          </a:xfrm>
          <a:prstGeom prst="rect">
            <a:avLst/>
          </a:prstGeom>
        </p:spPr>
      </p:pic>
    </p:spTree>
    <p:extLst>
      <p:ext uri="{BB962C8B-B14F-4D97-AF65-F5344CB8AC3E}">
        <p14:creationId xmlns:p14="http://schemas.microsoft.com/office/powerpoint/2010/main" val="3726187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1AE0F-B169-4071-B35F-F9FA33B59AF3}"/>
              </a:ext>
            </a:extLst>
          </p:cNvPr>
          <p:cNvSpPr>
            <a:spLocks noGrp="1"/>
          </p:cNvSpPr>
          <p:nvPr>
            <p:ph type="title"/>
          </p:nvPr>
        </p:nvSpPr>
        <p:spPr/>
        <p:txBody>
          <a:bodyPr/>
          <a:lstStyle/>
          <a:p>
            <a:r>
              <a:rPr lang="en-US" dirty="0"/>
              <a:t>Gemini</a:t>
            </a:r>
          </a:p>
        </p:txBody>
      </p:sp>
      <p:sp>
        <p:nvSpPr>
          <p:cNvPr id="3" name="Content Placeholder 2">
            <a:extLst>
              <a:ext uri="{FF2B5EF4-FFF2-40B4-BE49-F238E27FC236}">
                <a16:creationId xmlns:a16="http://schemas.microsoft.com/office/drawing/2014/main" id="{63D334E3-92C8-4754-887F-6EFFBC0A5267}"/>
              </a:ext>
            </a:extLst>
          </p:cNvPr>
          <p:cNvSpPr>
            <a:spLocks noGrp="1"/>
          </p:cNvSpPr>
          <p:nvPr>
            <p:ph idx="1"/>
          </p:nvPr>
        </p:nvSpPr>
        <p:spPr/>
        <p:txBody>
          <a:bodyPr/>
          <a:lstStyle/>
          <a:p>
            <a:r>
              <a:rPr lang="en-US" dirty="0">
                <a:hlinkClick r:id="rId2"/>
              </a:rPr>
              <a:t>https://gemini.google.com/app</a:t>
            </a:r>
            <a:endParaRPr lang="th-TH" dirty="0"/>
          </a:p>
          <a:p>
            <a:r>
              <a:rPr lang="th-TH" dirty="0"/>
              <a:t>รองรับการอัพโหลดรูปภาพ</a:t>
            </a:r>
            <a:endParaRPr lang="en-US" dirty="0"/>
          </a:p>
          <a:p>
            <a:r>
              <a:rPr lang="th-TH" dirty="0"/>
              <a:t>การประมวลผลภาพ</a:t>
            </a:r>
          </a:p>
          <a:p>
            <a:r>
              <a:rPr lang="th-TH" dirty="0"/>
              <a:t>ตรวจสอบการ</a:t>
            </a:r>
            <a:r>
              <a:rPr lang="th-TH"/>
              <a:t>อ้างอิงของ</a:t>
            </a:r>
            <a:r>
              <a:rPr lang="th-TH" dirty="0"/>
              <a:t>เนื้อหาได้</a:t>
            </a:r>
          </a:p>
        </p:txBody>
      </p:sp>
    </p:spTree>
    <p:extLst>
      <p:ext uri="{BB962C8B-B14F-4D97-AF65-F5344CB8AC3E}">
        <p14:creationId xmlns:p14="http://schemas.microsoft.com/office/powerpoint/2010/main" val="1599510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0C66B-DDB1-4DD1-B6FE-C8AB578849F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9900AAD-E3BF-4E52-9B86-0732636A8C8C}"/>
              </a:ext>
            </a:extLst>
          </p:cNvPr>
          <p:cNvPicPr>
            <a:picLocks noGrp="1" noChangeAspect="1"/>
          </p:cNvPicPr>
          <p:nvPr>
            <p:ph idx="1"/>
          </p:nvPr>
        </p:nvPicPr>
        <p:blipFill>
          <a:blip r:embed="rId2"/>
          <a:stretch>
            <a:fillRect/>
          </a:stretch>
        </p:blipFill>
        <p:spPr>
          <a:xfrm>
            <a:off x="903285" y="953324"/>
            <a:ext cx="10385430" cy="4398963"/>
          </a:xfrm>
        </p:spPr>
      </p:pic>
    </p:spTree>
    <p:extLst>
      <p:ext uri="{BB962C8B-B14F-4D97-AF65-F5344CB8AC3E}">
        <p14:creationId xmlns:p14="http://schemas.microsoft.com/office/powerpoint/2010/main" val="2559606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D245B-497D-416B-803E-3205E2408CDD}"/>
              </a:ext>
            </a:extLst>
          </p:cNvPr>
          <p:cNvSpPr>
            <a:spLocks noGrp="1"/>
          </p:cNvSpPr>
          <p:nvPr>
            <p:ph type="title"/>
          </p:nvPr>
        </p:nvSpPr>
        <p:spPr/>
        <p:txBody>
          <a:bodyPr>
            <a:normAutofit/>
          </a:bodyPr>
          <a:lstStyle/>
          <a:p>
            <a:r>
              <a:rPr lang="en-US" dirty="0"/>
              <a:t>Our next-generation model: Gemini 1.5</a:t>
            </a:r>
          </a:p>
        </p:txBody>
      </p:sp>
      <p:pic>
        <p:nvPicPr>
          <p:cNvPr id="5" name="Content Placeholder 4">
            <a:extLst>
              <a:ext uri="{FF2B5EF4-FFF2-40B4-BE49-F238E27FC236}">
                <a16:creationId xmlns:a16="http://schemas.microsoft.com/office/drawing/2014/main" id="{343F4F27-27D0-47B9-ADC0-EBC0CBB5D5DC}"/>
              </a:ext>
            </a:extLst>
          </p:cNvPr>
          <p:cNvPicPr>
            <a:picLocks noGrp="1" noChangeAspect="1"/>
          </p:cNvPicPr>
          <p:nvPr>
            <p:ph idx="1"/>
          </p:nvPr>
        </p:nvPicPr>
        <p:blipFill>
          <a:blip r:embed="rId2"/>
          <a:stretch>
            <a:fillRect/>
          </a:stretch>
        </p:blipFill>
        <p:spPr>
          <a:xfrm>
            <a:off x="3011283" y="1781968"/>
            <a:ext cx="5841248" cy="3294063"/>
          </a:xfrm>
        </p:spPr>
      </p:pic>
      <p:sp>
        <p:nvSpPr>
          <p:cNvPr id="6" name="TextBox 5">
            <a:extLst>
              <a:ext uri="{FF2B5EF4-FFF2-40B4-BE49-F238E27FC236}">
                <a16:creationId xmlns:a16="http://schemas.microsoft.com/office/drawing/2014/main" id="{0524F93B-4B59-44B1-87CE-5719F1CECA09}"/>
              </a:ext>
            </a:extLst>
          </p:cNvPr>
          <p:cNvSpPr txBox="1"/>
          <p:nvPr/>
        </p:nvSpPr>
        <p:spPr>
          <a:xfrm>
            <a:off x="157480" y="5535344"/>
            <a:ext cx="11877040" cy="369332"/>
          </a:xfrm>
          <a:prstGeom prst="rect">
            <a:avLst/>
          </a:prstGeom>
          <a:noFill/>
        </p:spPr>
        <p:txBody>
          <a:bodyPr wrap="square" rtlCol="0">
            <a:spAutoFit/>
          </a:bodyPr>
          <a:lstStyle/>
          <a:p>
            <a:r>
              <a:rPr lang="en-US" dirty="0"/>
              <a:t>https://blog.google/technology/ai/google-gemini-next-generation-model-february-2024/#sundar-note</a:t>
            </a:r>
          </a:p>
        </p:txBody>
      </p:sp>
    </p:spTree>
    <p:extLst>
      <p:ext uri="{BB962C8B-B14F-4D97-AF65-F5344CB8AC3E}">
        <p14:creationId xmlns:p14="http://schemas.microsoft.com/office/powerpoint/2010/main" val="3728320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23DD2-5C2D-404F-83FA-A9EAA19AD909}"/>
              </a:ext>
            </a:extLst>
          </p:cNvPr>
          <p:cNvSpPr>
            <a:spLocks noGrp="1"/>
          </p:cNvSpPr>
          <p:nvPr>
            <p:ph type="title"/>
          </p:nvPr>
        </p:nvSpPr>
        <p:spPr/>
        <p:txBody>
          <a:bodyPr/>
          <a:lstStyle/>
          <a:p>
            <a:r>
              <a:rPr lang="th-TH" dirty="0"/>
              <a:t>แก้ไขคำตอบ</a:t>
            </a:r>
            <a:endParaRPr lang="en-US" dirty="0"/>
          </a:p>
        </p:txBody>
      </p:sp>
      <p:pic>
        <p:nvPicPr>
          <p:cNvPr id="5" name="Content Placeholder 4">
            <a:extLst>
              <a:ext uri="{FF2B5EF4-FFF2-40B4-BE49-F238E27FC236}">
                <a16:creationId xmlns:a16="http://schemas.microsoft.com/office/drawing/2014/main" id="{0F985D99-83DA-4C36-8BC9-14886DF0BE4E}"/>
              </a:ext>
            </a:extLst>
          </p:cNvPr>
          <p:cNvPicPr>
            <a:picLocks noGrp="1" noChangeAspect="1"/>
          </p:cNvPicPr>
          <p:nvPr>
            <p:ph idx="1"/>
          </p:nvPr>
        </p:nvPicPr>
        <p:blipFill>
          <a:blip r:embed="rId2"/>
          <a:stretch>
            <a:fillRect/>
          </a:stretch>
        </p:blipFill>
        <p:spPr>
          <a:xfrm>
            <a:off x="4191446" y="1781968"/>
            <a:ext cx="3480922" cy="3294063"/>
          </a:xfrm>
        </p:spPr>
      </p:pic>
    </p:spTree>
    <p:extLst>
      <p:ext uri="{BB962C8B-B14F-4D97-AF65-F5344CB8AC3E}">
        <p14:creationId xmlns:p14="http://schemas.microsoft.com/office/powerpoint/2010/main" val="2227016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5A06A-CC32-4B6F-94BB-0F51EB4CEC4F}"/>
              </a:ext>
            </a:extLst>
          </p:cNvPr>
          <p:cNvSpPr>
            <a:spLocks noGrp="1"/>
          </p:cNvSpPr>
          <p:nvPr>
            <p:ph type="title"/>
          </p:nvPr>
        </p:nvSpPr>
        <p:spPr/>
        <p:txBody>
          <a:bodyPr/>
          <a:lstStyle/>
          <a:p>
            <a:r>
              <a:rPr lang="th-TH" dirty="0"/>
              <a:t>ตรวจสอบคำตอบ</a:t>
            </a:r>
            <a:endParaRPr lang="en-US" dirty="0"/>
          </a:p>
        </p:txBody>
      </p:sp>
      <p:pic>
        <p:nvPicPr>
          <p:cNvPr id="5" name="Content Placeholder 4">
            <a:extLst>
              <a:ext uri="{FF2B5EF4-FFF2-40B4-BE49-F238E27FC236}">
                <a16:creationId xmlns:a16="http://schemas.microsoft.com/office/drawing/2014/main" id="{874AB1EE-5C46-4F22-A7C1-4E6905C755F4}"/>
              </a:ext>
            </a:extLst>
          </p:cNvPr>
          <p:cNvPicPr>
            <a:picLocks noGrp="1" noChangeAspect="1"/>
          </p:cNvPicPr>
          <p:nvPr>
            <p:ph idx="1"/>
          </p:nvPr>
        </p:nvPicPr>
        <p:blipFill>
          <a:blip r:embed="rId2"/>
          <a:stretch>
            <a:fillRect/>
          </a:stretch>
        </p:blipFill>
        <p:spPr>
          <a:xfrm>
            <a:off x="2215695" y="2171700"/>
            <a:ext cx="7431997" cy="3294063"/>
          </a:xfrm>
        </p:spPr>
      </p:pic>
    </p:spTree>
    <p:extLst>
      <p:ext uri="{BB962C8B-B14F-4D97-AF65-F5344CB8AC3E}">
        <p14:creationId xmlns:p14="http://schemas.microsoft.com/office/powerpoint/2010/main" val="86737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6752A-FDF3-4BEF-B9FD-27583964A486}"/>
              </a:ext>
            </a:extLst>
          </p:cNvPr>
          <p:cNvSpPr>
            <a:spLocks noGrp="1"/>
          </p:cNvSpPr>
          <p:nvPr>
            <p:ph type="title"/>
          </p:nvPr>
        </p:nvSpPr>
        <p:spPr/>
        <p:txBody>
          <a:bodyPr/>
          <a:lstStyle/>
          <a:p>
            <a:r>
              <a:rPr lang="en-US" dirty="0"/>
              <a:t>Claude</a:t>
            </a:r>
          </a:p>
        </p:txBody>
      </p:sp>
      <p:sp>
        <p:nvSpPr>
          <p:cNvPr id="3" name="Content Placeholder 2">
            <a:extLst>
              <a:ext uri="{FF2B5EF4-FFF2-40B4-BE49-F238E27FC236}">
                <a16:creationId xmlns:a16="http://schemas.microsoft.com/office/drawing/2014/main" id="{8CF273AF-1ACF-4369-8C4B-330983BA7F9D}"/>
              </a:ext>
            </a:extLst>
          </p:cNvPr>
          <p:cNvSpPr>
            <a:spLocks noGrp="1"/>
          </p:cNvSpPr>
          <p:nvPr>
            <p:ph idx="1"/>
          </p:nvPr>
        </p:nvSpPr>
        <p:spPr/>
        <p:txBody>
          <a:bodyPr/>
          <a:lstStyle/>
          <a:p>
            <a:r>
              <a:rPr lang="en-US" dirty="0">
                <a:hlinkClick r:id="rId2"/>
              </a:rPr>
              <a:t>https://claude.ai/</a:t>
            </a:r>
            <a:endParaRPr lang="en-US" dirty="0"/>
          </a:p>
          <a:p>
            <a:r>
              <a:rPr lang="th-TH" dirty="0"/>
              <a:t>ใช้เบอร์โทรศัพท์ในการยืนยันการลงทะเบียนด้วย</a:t>
            </a:r>
          </a:p>
          <a:p>
            <a:r>
              <a:rPr lang="th-TH" dirty="0"/>
              <a:t>สร้างภาพไม่ได้</a:t>
            </a:r>
          </a:p>
          <a:p>
            <a:r>
              <a:rPr lang="th-TH" dirty="0"/>
              <a:t>อัพโหลดไฟล์ได้ </a:t>
            </a:r>
            <a:r>
              <a:rPr lang="en-US" dirty="0"/>
              <a:t>5 </a:t>
            </a:r>
            <a:r>
              <a:rPr lang="th-TH" dirty="0"/>
              <a:t>ไฟล์ ไฟล์ละไม่เกิด </a:t>
            </a:r>
            <a:r>
              <a:rPr lang="en-US" dirty="0"/>
              <a:t>10 mb</a:t>
            </a:r>
            <a:endParaRPr lang="th-TH" dirty="0"/>
          </a:p>
          <a:p>
            <a:endParaRPr lang="en-US" dirty="0"/>
          </a:p>
        </p:txBody>
      </p:sp>
    </p:spTree>
    <p:extLst>
      <p:ext uri="{BB962C8B-B14F-4D97-AF65-F5344CB8AC3E}">
        <p14:creationId xmlns:p14="http://schemas.microsoft.com/office/powerpoint/2010/main" val="2814333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78B87-042D-4D09-92C0-F4E19D118AD5}"/>
              </a:ext>
            </a:extLst>
          </p:cNvPr>
          <p:cNvSpPr>
            <a:spLocks noGrp="1"/>
          </p:cNvSpPr>
          <p:nvPr>
            <p:ph type="title"/>
          </p:nvPr>
        </p:nvSpPr>
        <p:spPr/>
        <p:txBody>
          <a:bodyPr/>
          <a:lstStyle/>
          <a:p>
            <a:r>
              <a:rPr lang="en-US" dirty="0"/>
              <a:t>Claude 3 model family</a:t>
            </a:r>
          </a:p>
        </p:txBody>
      </p:sp>
      <p:pic>
        <p:nvPicPr>
          <p:cNvPr id="5" name="Content Placeholder 4">
            <a:extLst>
              <a:ext uri="{FF2B5EF4-FFF2-40B4-BE49-F238E27FC236}">
                <a16:creationId xmlns:a16="http://schemas.microsoft.com/office/drawing/2014/main" id="{BE8CA5AB-C1C1-4210-B658-4D33233B567E}"/>
              </a:ext>
            </a:extLst>
          </p:cNvPr>
          <p:cNvPicPr>
            <a:picLocks noGrp="1" noChangeAspect="1"/>
          </p:cNvPicPr>
          <p:nvPr>
            <p:ph idx="1"/>
          </p:nvPr>
        </p:nvPicPr>
        <p:blipFill>
          <a:blip r:embed="rId2"/>
          <a:stretch>
            <a:fillRect/>
          </a:stretch>
        </p:blipFill>
        <p:spPr>
          <a:xfrm>
            <a:off x="2154384" y="1441896"/>
            <a:ext cx="8362960" cy="4462780"/>
          </a:xfrm>
        </p:spPr>
      </p:pic>
    </p:spTree>
    <p:extLst>
      <p:ext uri="{BB962C8B-B14F-4D97-AF65-F5344CB8AC3E}">
        <p14:creationId xmlns:p14="http://schemas.microsoft.com/office/powerpoint/2010/main" val="2074454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D4F66-D9F9-4C64-B1DA-7300CEEA69C0}"/>
              </a:ext>
            </a:extLst>
          </p:cNvPr>
          <p:cNvSpPr>
            <a:spLocks noGrp="1"/>
          </p:cNvSpPr>
          <p:nvPr>
            <p:ph type="title"/>
          </p:nvPr>
        </p:nvSpPr>
        <p:spPr/>
        <p:txBody>
          <a:bodyPr/>
          <a:lstStyle/>
          <a:p>
            <a:r>
              <a:rPr lang="en-TH" dirty="0"/>
              <a:t>Bing Chat </a:t>
            </a:r>
            <a:br>
              <a:rPr lang="en-US" dirty="0"/>
            </a:br>
            <a:endParaRPr lang="en-US" dirty="0"/>
          </a:p>
        </p:txBody>
      </p:sp>
      <p:sp>
        <p:nvSpPr>
          <p:cNvPr id="3" name="Content Placeholder 2">
            <a:extLst>
              <a:ext uri="{FF2B5EF4-FFF2-40B4-BE49-F238E27FC236}">
                <a16:creationId xmlns:a16="http://schemas.microsoft.com/office/drawing/2014/main" id="{3766B751-3290-452B-B504-8A557387636F}"/>
              </a:ext>
            </a:extLst>
          </p:cNvPr>
          <p:cNvSpPr>
            <a:spLocks noGrp="1"/>
          </p:cNvSpPr>
          <p:nvPr>
            <p:ph idx="1"/>
          </p:nvPr>
        </p:nvSpPr>
        <p:spPr>
          <a:xfrm>
            <a:off x="1130270" y="2212409"/>
            <a:ext cx="9603275" cy="3294576"/>
          </a:xfrm>
        </p:spPr>
        <p:txBody>
          <a:bodyPr/>
          <a:lstStyle/>
          <a:p>
            <a:r>
              <a:rPr lang="en-US" dirty="0">
                <a:hlinkClick r:id="rId2"/>
              </a:rPr>
              <a:t>https://www.bing.com/chat</a:t>
            </a:r>
            <a:endParaRPr lang="th-TH" dirty="0"/>
          </a:p>
          <a:p>
            <a:r>
              <a:rPr lang="th-TH" dirty="0"/>
              <a:t>ใช้อีเมล์ของ </a:t>
            </a:r>
            <a:r>
              <a:rPr lang="en-US" dirty="0"/>
              <a:t>Microsoft</a:t>
            </a:r>
          </a:p>
          <a:p>
            <a:pPr lvl="1"/>
            <a:r>
              <a:rPr lang="en-US" dirty="0"/>
              <a:t>Hotmail</a:t>
            </a:r>
          </a:p>
          <a:p>
            <a:pPr lvl="1"/>
            <a:r>
              <a:rPr lang="en-US" dirty="0"/>
              <a:t>Outlook</a:t>
            </a:r>
            <a:endParaRPr lang="th-TH" dirty="0"/>
          </a:p>
          <a:p>
            <a:r>
              <a:rPr lang="th-TH" dirty="0"/>
              <a:t>สร้างภาพได้</a:t>
            </a:r>
            <a:endParaRPr lang="en-US" dirty="0"/>
          </a:p>
          <a:p>
            <a:pPr lvl="1"/>
            <a:endParaRPr lang="en-US" dirty="0"/>
          </a:p>
        </p:txBody>
      </p:sp>
      <p:pic>
        <p:nvPicPr>
          <p:cNvPr id="5" name="Picture 4">
            <a:extLst>
              <a:ext uri="{FF2B5EF4-FFF2-40B4-BE49-F238E27FC236}">
                <a16:creationId xmlns:a16="http://schemas.microsoft.com/office/drawing/2014/main" id="{23FAF4CF-4591-4726-A880-FF48D1511AAD}"/>
              </a:ext>
            </a:extLst>
          </p:cNvPr>
          <p:cNvPicPr>
            <a:picLocks noChangeAspect="1"/>
          </p:cNvPicPr>
          <p:nvPr/>
        </p:nvPicPr>
        <p:blipFill>
          <a:blip r:embed="rId3"/>
          <a:stretch>
            <a:fillRect/>
          </a:stretch>
        </p:blipFill>
        <p:spPr>
          <a:xfrm>
            <a:off x="6354585" y="1477941"/>
            <a:ext cx="4572000" cy="3429000"/>
          </a:xfrm>
          <a:prstGeom prst="rect">
            <a:avLst/>
          </a:prstGeom>
        </p:spPr>
      </p:pic>
    </p:spTree>
    <p:extLst>
      <p:ext uri="{BB962C8B-B14F-4D97-AF65-F5344CB8AC3E}">
        <p14:creationId xmlns:p14="http://schemas.microsoft.com/office/powerpoint/2010/main" val="3561443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BC629-2025-4AA1-9D54-AD100BC64DD3}"/>
              </a:ext>
            </a:extLst>
          </p:cNvPr>
          <p:cNvSpPr>
            <a:spLocks noGrp="1"/>
          </p:cNvSpPr>
          <p:nvPr>
            <p:ph type="title"/>
          </p:nvPr>
        </p:nvSpPr>
        <p:spPr/>
        <p:txBody>
          <a:bodyPr/>
          <a:lstStyle/>
          <a:p>
            <a:r>
              <a:rPr lang="en-US" dirty="0"/>
              <a:t>Perplexity</a:t>
            </a:r>
          </a:p>
        </p:txBody>
      </p:sp>
      <p:sp>
        <p:nvSpPr>
          <p:cNvPr id="3" name="Content Placeholder 2">
            <a:extLst>
              <a:ext uri="{FF2B5EF4-FFF2-40B4-BE49-F238E27FC236}">
                <a16:creationId xmlns:a16="http://schemas.microsoft.com/office/drawing/2014/main" id="{B278A2EE-10B0-4186-B132-B200363334D4}"/>
              </a:ext>
            </a:extLst>
          </p:cNvPr>
          <p:cNvSpPr>
            <a:spLocks noGrp="1"/>
          </p:cNvSpPr>
          <p:nvPr>
            <p:ph idx="1"/>
          </p:nvPr>
        </p:nvSpPr>
        <p:spPr/>
        <p:txBody>
          <a:bodyPr/>
          <a:lstStyle/>
          <a:p>
            <a:r>
              <a:rPr lang="en-US" dirty="0">
                <a:hlinkClick r:id="rId2"/>
              </a:rPr>
              <a:t>https://www.perplexity.ai/</a:t>
            </a:r>
            <a:endParaRPr lang="th-TH" dirty="0"/>
          </a:p>
          <a:p>
            <a:r>
              <a:rPr lang="en-US" dirty="0"/>
              <a:t>Perplexity AI supports the uploading of various file types, including plain text, code, and PDF files</a:t>
            </a:r>
          </a:p>
          <a:p>
            <a:r>
              <a:rPr lang="th-TH" dirty="0"/>
              <a:t>จำกัดจำนวนในการอัพโหลดไฟล์</a:t>
            </a:r>
            <a:endParaRPr lang="en-US" dirty="0"/>
          </a:p>
          <a:p>
            <a:r>
              <a:rPr lang="th-TH" dirty="0"/>
              <a:t>มีการอ้างอิง เว็บไซต์ รูปภาพ วิดีโอ</a:t>
            </a:r>
          </a:p>
          <a:p>
            <a:r>
              <a:rPr lang="th-TH" dirty="0"/>
              <a:t>สร้างภาพได้ </a:t>
            </a:r>
            <a:r>
              <a:rPr lang="en-US" dirty="0"/>
              <a:t>(pro)</a:t>
            </a:r>
          </a:p>
          <a:p>
            <a:r>
              <a:rPr lang="th-TH" dirty="0"/>
              <a:t>ทดลองหาแบบ </a:t>
            </a:r>
            <a:r>
              <a:rPr lang="en-US" dirty="0"/>
              <a:t>pro (5 searches/today)</a:t>
            </a:r>
          </a:p>
        </p:txBody>
      </p:sp>
      <p:pic>
        <p:nvPicPr>
          <p:cNvPr id="4" name="Content Placeholder 4">
            <a:extLst>
              <a:ext uri="{FF2B5EF4-FFF2-40B4-BE49-F238E27FC236}">
                <a16:creationId xmlns:a16="http://schemas.microsoft.com/office/drawing/2014/main" id="{342777FC-E6A4-4E08-8E51-A3AF15432996}"/>
              </a:ext>
            </a:extLst>
          </p:cNvPr>
          <p:cNvPicPr>
            <a:picLocks noChangeAspect="1"/>
          </p:cNvPicPr>
          <p:nvPr/>
        </p:nvPicPr>
        <p:blipFill>
          <a:blip r:embed="rId3"/>
          <a:stretch>
            <a:fillRect/>
          </a:stretch>
        </p:blipFill>
        <p:spPr>
          <a:xfrm>
            <a:off x="6441460" y="3429000"/>
            <a:ext cx="4620270" cy="2172003"/>
          </a:xfrm>
          <a:prstGeom prst="rect">
            <a:avLst/>
          </a:prstGeom>
        </p:spPr>
      </p:pic>
      <p:pic>
        <p:nvPicPr>
          <p:cNvPr id="6" name="Picture 5">
            <a:extLst>
              <a:ext uri="{FF2B5EF4-FFF2-40B4-BE49-F238E27FC236}">
                <a16:creationId xmlns:a16="http://schemas.microsoft.com/office/drawing/2014/main" id="{50C7DBDE-5416-4D12-A61C-5F05B35C9087}"/>
              </a:ext>
            </a:extLst>
          </p:cNvPr>
          <p:cNvPicPr>
            <a:picLocks noChangeAspect="1"/>
          </p:cNvPicPr>
          <p:nvPr/>
        </p:nvPicPr>
        <p:blipFill>
          <a:blip r:embed="rId4"/>
          <a:stretch>
            <a:fillRect/>
          </a:stretch>
        </p:blipFill>
        <p:spPr>
          <a:xfrm>
            <a:off x="7286789" y="833120"/>
            <a:ext cx="3627120" cy="1794651"/>
          </a:xfrm>
          <a:prstGeom prst="rect">
            <a:avLst/>
          </a:prstGeom>
          <a:ln>
            <a:noFill/>
          </a:ln>
          <a:effectLst>
            <a:softEdge rad="112500"/>
          </a:effectLst>
        </p:spPr>
      </p:pic>
    </p:spTree>
    <p:extLst>
      <p:ext uri="{BB962C8B-B14F-4D97-AF65-F5344CB8AC3E}">
        <p14:creationId xmlns:p14="http://schemas.microsoft.com/office/powerpoint/2010/main" val="429088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28FBC-FF77-4421-8D82-30B24B034B07}"/>
              </a:ext>
            </a:extLst>
          </p:cNvPr>
          <p:cNvPicPr>
            <a:picLocks noChangeAspect="1"/>
          </p:cNvPicPr>
          <p:nvPr/>
        </p:nvPicPr>
        <p:blipFill>
          <a:blip r:embed="rId2"/>
          <a:stretch>
            <a:fillRect/>
          </a:stretch>
        </p:blipFill>
        <p:spPr>
          <a:xfrm>
            <a:off x="280176" y="1023602"/>
            <a:ext cx="11631648" cy="4810796"/>
          </a:xfrm>
          <a:prstGeom prst="rect">
            <a:avLst/>
          </a:prstGeom>
        </p:spPr>
      </p:pic>
    </p:spTree>
    <p:extLst>
      <p:ext uri="{BB962C8B-B14F-4D97-AF65-F5344CB8AC3E}">
        <p14:creationId xmlns:p14="http://schemas.microsoft.com/office/powerpoint/2010/main" val="2595281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B13DB-A5BF-4DB3-9560-8BC341362030}"/>
              </a:ext>
            </a:extLst>
          </p:cNvPr>
          <p:cNvSpPr>
            <a:spLocks noGrp="1"/>
          </p:cNvSpPr>
          <p:nvPr>
            <p:ph type="title"/>
          </p:nvPr>
        </p:nvSpPr>
        <p:spPr/>
        <p:txBody>
          <a:bodyPr/>
          <a:lstStyle/>
          <a:p>
            <a:r>
              <a:rPr lang="en-US" dirty="0"/>
              <a:t>Git Clone </a:t>
            </a:r>
          </a:p>
        </p:txBody>
      </p:sp>
      <p:sp>
        <p:nvSpPr>
          <p:cNvPr id="3" name="Content Placeholder 2">
            <a:extLst>
              <a:ext uri="{FF2B5EF4-FFF2-40B4-BE49-F238E27FC236}">
                <a16:creationId xmlns:a16="http://schemas.microsoft.com/office/drawing/2014/main" id="{BAA16FAB-25C5-4BD3-B22D-CB17B8741975}"/>
              </a:ext>
            </a:extLst>
          </p:cNvPr>
          <p:cNvSpPr>
            <a:spLocks noGrp="1"/>
          </p:cNvSpPr>
          <p:nvPr>
            <p:ph idx="1"/>
          </p:nvPr>
        </p:nvSpPr>
        <p:spPr/>
        <p:txBody>
          <a:bodyPr/>
          <a:lstStyle/>
          <a:p>
            <a:r>
              <a:rPr lang="en-US" dirty="0">
                <a:hlinkClick r:id="rId2"/>
              </a:rPr>
              <a:t>https://medium.com/@naruapon/</a:t>
            </a:r>
            <a:r>
              <a:rPr lang="th-TH" dirty="0">
                <a:hlinkClick r:id="rId2"/>
              </a:rPr>
              <a:t>การใช้งาน-</a:t>
            </a:r>
            <a:r>
              <a:rPr lang="en-US" dirty="0">
                <a:hlinkClick r:id="rId2"/>
              </a:rPr>
              <a:t>git-8a563531d1f1</a:t>
            </a:r>
            <a:endParaRPr lang="en-US" dirty="0"/>
          </a:p>
          <a:p>
            <a:r>
              <a:rPr lang="en-US" dirty="0">
                <a:hlinkClick r:id="rId3"/>
              </a:rPr>
              <a:t>https://git-scm.com/</a:t>
            </a:r>
            <a:endParaRPr lang="en-US" dirty="0"/>
          </a:p>
          <a:p>
            <a:r>
              <a:rPr lang="en-US" dirty="0"/>
              <a:t>Document and Source Code</a:t>
            </a:r>
          </a:p>
          <a:p>
            <a:pPr lvl="1"/>
            <a:r>
              <a:rPr lang="en-US" dirty="0"/>
              <a:t>https://github.com/naruepol/ai-code</a:t>
            </a:r>
          </a:p>
        </p:txBody>
      </p:sp>
    </p:spTree>
    <p:extLst>
      <p:ext uri="{BB962C8B-B14F-4D97-AF65-F5344CB8AC3E}">
        <p14:creationId xmlns:p14="http://schemas.microsoft.com/office/powerpoint/2010/main" val="1497384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DD56-E0CC-4192-8002-BA8450194569}"/>
              </a:ext>
            </a:extLst>
          </p:cNvPr>
          <p:cNvSpPr>
            <a:spLocks noGrp="1"/>
          </p:cNvSpPr>
          <p:nvPr>
            <p:ph type="title"/>
          </p:nvPr>
        </p:nvSpPr>
        <p:spPr/>
        <p:txBody>
          <a:bodyPr/>
          <a:lstStyle/>
          <a:p>
            <a:r>
              <a:rPr lang="en-US" dirty="0"/>
              <a:t>Perplexity (Pro)</a:t>
            </a:r>
          </a:p>
        </p:txBody>
      </p:sp>
      <p:pic>
        <p:nvPicPr>
          <p:cNvPr id="5" name="Content Placeholder 4">
            <a:extLst>
              <a:ext uri="{FF2B5EF4-FFF2-40B4-BE49-F238E27FC236}">
                <a16:creationId xmlns:a16="http://schemas.microsoft.com/office/drawing/2014/main" id="{48DFF22B-259B-40D6-A6C2-3E9B62374A2B}"/>
              </a:ext>
            </a:extLst>
          </p:cNvPr>
          <p:cNvPicPr>
            <a:picLocks noGrp="1" noChangeAspect="1"/>
          </p:cNvPicPr>
          <p:nvPr>
            <p:ph idx="1"/>
          </p:nvPr>
        </p:nvPicPr>
        <p:blipFill>
          <a:blip r:embed="rId2"/>
          <a:stretch>
            <a:fillRect/>
          </a:stretch>
        </p:blipFill>
        <p:spPr>
          <a:xfrm>
            <a:off x="5301298" y="227173"/>
            <a:ext cx="6585902" cy="5677503"/>
          </a:xfrm>
        </p:spPr>
      </p:pic>
    </p:spTree>
    <p:extLst>
      <p:ext uri="{BB962C8B-B14F-4D97-AF65-F5344CB8AC3E}">
        <p14:creationId xmlns:p14="http://schemas.microsoft.com/office/powerpoint/2010/main" val="3269284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0BB7-D8C1-4E4F-BEA9-DB20083061CC}"/>
              </a:ext>
            </a:extLst>
          </p:cNvPr>
          <p:cNvSpPr>
            <a:spLocks noGrp="1"/>
          </p:cNvSpPr>
          <p:nvPr>
            <p:ph type="title"/>
          </p:nvPr>
        </p:nvSpPr>
        <p:spPr/>
        <p:txBody>
          <a:bodyPr/>
          <a:lstStyle/>
          <a:p>
            <a:r>
              <a:rPr lang="th-TH" dirty="0"/>
              <a:t>กรอกข้อมูลผ่าน </a:t>
            </a:r>
            <a:r>
              <a:rPr lang="en-US" dirty="0"/>
              <a:t>google form</a:t>
            </a:r>
            <a:r>
              <a:rPr lang="th-TH" dirty="0"/>
              <a:t> </a:t>
            </a:r>
            <a:r>
              <a:rPr lang="en-US" dirty="0"/>
              <a:t>for GPTs</a:t>
            </a:r>
          </a:p>
        </p:txBody>
      </p:sp>
      <p:sp>
        <p:nvSpPr>
          <p:cNvPr id="3" name="Content Placeholder 2">
            <a:extLst>
              <a:ext uri="{FF2B5EF4-FFF2-40B4-BE49-F238E27FC236}">
                <a16:creationId xmlns:a16="http://schemas.microsoft.com/office/drawing/2014/main" id="{859D9BA2-0103-4A44-AFC5-9759CB84A65C}"/>
              </a:ext>
            </a:extLst>
          </p:cNvPr>
          <p:cNvSpPr>
            <a:spLocks noGrp="1"/>
          </p:cNvSpPr>
          <p:nvPr>
            <p:ph idx="1"/>
          </p:nvPr>
        </p:nvSpPr>
        <p:spPr/>
        <p:txBody>
          <a:bodyPr/>
          <a:lstStyle/>
          <a:p>
            <a:r>
              <a:rPr lang="en-US" dirty="0"/>
              <a:t>https://forms.gle/Rm1tNP4dDwDjaEwV8</a:t>
            </a:r>
          </a:p>
        </p:txBody>
      </p:sp>
    </p:spTree>
    <p:extLst>
      <p:ext uri="{BB962C8B-B14F-4D97-AF65-F5344CB8AC3E}">
        <p14:creationId xmlns:p14="http://schemas.microsoft.com/office/powerpoint/2010/main" val="492200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0BB7-D8C1-4E4F-BEA9-DB20083061CC}"/>
              </a:ext>
            </a:extLst>
          </p:cNvPr>
          <p:cNvSpPr>
            <a:spLocks noGrp="1"/>
          </p:cNvSpPr>
          <p:nvPr>
            <p:ph type="title"/>
          </p:nvPr>
        </p:nvSpPr>
        <p:spPr/>
        <p:txBody>
          <a:bodyPr/>
          <a:lstStyle/>
          <a:p>
            <a:pPr algn="ctr"/>
            <a:r>
              <a:rPr lang="th-TH" dirty="0"/>
              <a:t>กรอกข้อมูลผ่านหน้าเว็บ </a:t>
            </a:r>
            <a:r>
              <a:rPr lang="en-US" dirty="0"/>
              <a:t>assist, system for chatbot </a:t>
            </a:r>
            <a:br>
              <a:rPr lang="en-US" dirty="0"/>
            </a:br>
            <a:r>
              <a:rPr lang="en-US" dirty="0"/>
              <a:t>(</a:t>
            </a:r>
            <a:r>
              <a:rPr lang="en-US" dirty="0" err="1"/>
              <a:t>OpenAI</a:t>
            </a:r>
            <a:r>
              <a:rPr lang="en-US" dirty="0"/>
              <a:t> API)</a:t>
            </a:r>
          </a:p>
        </p:txBody>
      </p:sp>
      <p:sp>
        <p:nvSpPr>
          <p:cNvPr id="3" name="Content Placeholder 2">
            <a:extLst>
              <a:ext uri="{FF2B5EF4-FFF2-40B4-BE49-F238E27FC236}">
                <a16:creationId xmlns:a16="http://schemas.microsoft.com/office/drawing/2014/main" id="{859D9BA2-0103-4A44-AFC5-9759CB84A65C}"/>
              </a:ext>
            </a:extLst>
          </p:cNvPr>
          <p:cNvSpPr>
            <a:spLocks noGrp="1"/>
          </p:cNvSpPr>
          <p:nvPr>
            <p:ph idx="1"/>
          </p:nvPr>
        </p:nvSpPr>
        <p:spPr/>
        <p:txBody>
          <a:bodyPr/>
          <a:lstStyle/>
          <a:p>
            <a:r>
              <a:rPr lang="en-US" dirty="0"/>
              <a:t>https://sc.npru.ac.th/comsci/</a:t>
            </a:r>
          </a:p>
        </p:txBody>
      </p:sp>
    </p:spTree>
    <p:extLst>
      <p:ext uri="{BB962C8B-B14F-4D97-AF65-F5344CB8AC3E}">
        <p14:creationId xmlns:p14="http://schemas.microsoft.com/office/powerpoint/2010/main" val="2362328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EE8B5-8337-4E69-AB67-7C8456873472}"/>
              </a:ext>
            </a:extLst>
          </p:cNvPr>
          <p:cNvSpPr>
            <a:spLocks noGrp="1"/>
          </p:cNvSpPr>
          <p:nvPr>
            <p:ph type="title"/>
          </p:nvPr>
        </p:nvSpPr>
        <p:spPr/>
        <p:txBody>
          <a:bodyPr/>
          <a:lstStyle/>
          <a:p>
            <a:r>
              <a:rPr lang="en-US" dirty="0"/>
              <a:t>Fine-tuned Model</a:t>
            </a:r>
          </a:p>
        </p:txBody>
      </p:sp>
      <p:sp>
        <p:nvSpPr>
          <p:cNvPr id="3" name="Content Placeholder 2">
            <a:extLst>
              <a:ext uri="{FF2B5EF4-FFF2-40B4-BE49-F238E27FC236}">
                <a16:creationId xmlns:a16="http://schemas.microsoft.com/office/drawing/2014/main" id="{24A7937D-5323-4CD0-8A16-F982370FD936}"/>
              </a:ext>
            </a:extLst>
          </p:cNvPr>
          <p:cNvSpPr>
            <a:spLocks noGrp="1"/>
          </p:cNvSpPr>
          <p:nvPr>
            <p:ph idx="1"/>
          </p:nvPr>
        </p:nvSpPr>
        <p:spPr>
          <a:xfrm>
            <a:off x="1130270" y="2171769"/>
            <a:ext cx="10452130" cy="3294576"/>
          </a:xfrm>
        </p:spPr>
        <p:txBody>
          <a:bodyPr/>
          <a:lstStyle/>
          <a:p>
            <a:r>
              <a:rPr lang="fr-FR" dirty="0"/>
              <a:t>https://platform.openai.com/docs/guides/fine-tuning/preparing-your-dataset</a:t>
            </a:r>
          </a:p>
          <a:p>
            <a:r>
              <a:rPr lang="fr-FR" dirty="0"/>
              <a:t>{"messages": [ {"</a:t>
            </a:r>
            <a:r>
              <a:rPr lang="fr-FR" dirty="0" err="1"/>
              <a:t>role</a:t>
            </a:r>
            <a:r>
              <a:rPr lang="fr-FR" dirty="0"/>
              <a:t>": "assistant", "content": ""}, {"</a:t>
            </a:r>
            <a:r>
              <a:rPr lang="fr-FR" dirty="0" err="1"/>
              <a:t>role</a:t>
            </a:r>
            <a:r>
              <a:rPr lang="fr-FR" dirty="0"/>
              <a:t>": "system", "content": ""}]} </a:t>
            </a:r>
          </a:p>
          <a:p>
            <a:endParaRPr lang="en-US" dirty="0"/>
          </a:p>
        </p:txBody>
      </p:sp>
    </p:spTree>
    <p:extLst>
      <p:ext uri="{BB962C8B-B14F-4D97-AF65-F5344CB8AC3E}">
        <p14:creationId xmlns:p14="http://schemas.microsoft.com/office/powerpoint/2010/main" val="2691493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D7E45-EB4F-473A-AF13-E91F056DFD52}"/>
              </a:ext>
            </a:extLst>
          </p:cNvPr>
          <p:cNvSpPr>
            <a:spLocks noGrp="1"/>
          </p:cNvSpPr>
          <p:nvPr>
            <p:ph type="title"/>
          </p:nvPr>
        </p:nvSpPr>
        <p:spPr/>
        <p:txBody>
          <a:bodyPr/>
          <a:lstStyle/>
          <a:p>
            <a:r>
              <a:rPr lang="th-TH" dirty="0"/>
              <a:t>สร้าง </a:t>
            </a:r>
            <a:r>
              <a:rPr lang="en-US" dirty="0" err="1"/>
              <a:t>jsonl</a:t>
            </a:r>
            <a:r>
              <a:rPr lang="en-US" dirty="0"/>
              <a:t> for fine-tuned</a:t>
            </a:r>
          </a:p>
        </p:txBody>
      </p:sp>
      <p:sp>
        <p:nvSpPr>
          <p:cNvPr id="3" name="Content Placeholder 2">
            <a:extLst>
              <a:ext uri="{FF2B5EF4-FFF2-40B4-BE49-F238E27FC236}">
                <a16:creationId xmlns:a16="http://schemas.microsoft.com/office/drawing/2014/main" id="{277E2273-A09D-4311-AECF-12C1EADD0698}"/>
              </a:ext>
            </a:extLst>
          </p:cNvPr>
          <p:cNvSpPr>
            <a:spLocks noGrp="1"/>
          </p:cNvSpPr>
          <p:nvPr>
            <p:ph idx="1"/>
          </p:nvPr>
        </p:nvSpPr>
        <p:spPr/>
        <p:txBody>
          <a:bodyPr/>
          <a:lstStyle/>
          <a:p>
            <a:r>
              <a:rPr lang="th-TH" dirty="0"/>
              <a:t>สร้าง </a:t>
            </a:r>
            <a:r>
              <a:rPr lang="en-US" dirty="0"/>
              <a:t>text file </a:t>
            </a:r>
            <a:r>
              <a:rPr lang="th-TH" dirty="0"/>
              <a:t>ของแต่ละคน </a:t>
            </a:r>
            <a:r>
              <a:rPr lang="en-US" dirty="0"/>
              <a:t>(.</a:t>
            </a:r>
            <a:r>
              <a:rPr lang="en-US" dirty="0" err="1"/>
              <a:t>jsonl</a:t>
            </a:r>
            <a:r>
              <a:rPr lang="en-US" dirty="0"/>
              <a:t>)</a:t>
            </a:r>
          </a:p>
          <a:p>
            <a:r>
              <a:rPr lang="th-TH" dirty="0"/>
              <a:t>ส่งมาที่</a:t>
            </a:r>
            <a:endParaRPr lang="en-US" dirty="0"/>
          </a:p>
          <a:p>
            <a:pPr lvl="1"/>
            <a:r>
              <a:rPr lang="en-US" dirty="0"/>
              <a:t>https://drive.google.com/drive/folders/13dlbf4Aty-fBcSX8fmO720O2zOOhNEeM?usp=sharing</a:t>
            </a:r>
          </a:p>
        </p:txBody>
      </p:sp>
    </p:spTree>
    <p:extLst>
      <p:ext uri="{BB962C8B-B14F-4D97-AF65-F5344CB8AC3E}">
        <p14:creationId xmlns:p14="http://schemas.microsoft.com/office/powerpoint/2010/main" val="1926145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F93E7-6125-4A96-ACBD-6F24FF0760AC}"/>
              </a:ext>
            </a:extLst>
          </p:cNvPr>
          <p:cNvSpPr>
            <a:spLocks noGrp="1"/>
          </p:cNvSpPr>
          <p:nvPr>
            <p:ph type="title"/>
          </p:nvPr>
        </p:nvSpPr>
        <p:spPr/>
        <p:txBody>
          <a:bodyPr/>
          <a:lstStyle/>
          <a:p>
            <a:r>
              <a:rPr lang="en-TH" dirty="0"/>
              <a:t>Prompt Engineering</a:t>
            </a:r>
            <a:br>
              <a:rPr lang="en-TH" dirty="0"/>
            </a:br>
            <a:endParaRPr lang="en-US" dirty="0"/>
          </a:p>
        </p:txBody>
      </p:sp>
      <p:sp>
        <p:nvSpPr>
          <p:cNvPr id="3" name="Content Placeholder 2">
            <a:extLst>
              <a:ext uri="{FF2B5EF4-FFF2-40B4-BE49-F238E27FC236}">
                <a16:creationId xmlns:a16="http://schemas.microsoft.com/office/drawing/2014/main" id="{5EC1999B-28CE-48E8-8B0E-4DED4E951ED1}"/>
              </a:ext>
            </a:extLst>
          </p:cNvPr>
          <p:cNvSpPr>
            <a:spLocks noGrp="1"/>
          </p:cNvSpPr>
          <p:nvPr>
            <p:ph idx="1"/>
          </p:nvPr>
        </p:nvSpPr>
        <p:spPr/>
        <p:txBody>
          <a:bodyPr/>
          <a:lstStyle/>
          <a:p>
            <a:r>
              <a:rPr lang="th-TH" dirty="0"/>
              <a:t>การกำหนด </a:t>
            </a:r>
            <a:r>
              <a:rPr lang="en-US" dirty="0"/>
              <a:t>persona</a:t>
            </a:r>
          </a:p>
          <a:p>
            <a:r>
              <a:rPr lang="en-US" dirty="0"/>
              <a:t>Designing Effective Prompts: 5 Best Practices</a:t>
            </a:r>
          </a:p>
          <a:p>
            <a:r>
              <a:rPr lang="en-US" dirty="0"/>
              <a:t>Power of Prompt Engineering</a:t>
            </a:r>
            <a:endParaRPr lang="th-TH" dirty="0"/>
          </a:p>
        </p:txBody>
      </p:sp>
    </p:spTree>
    <p:extLst>
      <p:ext uri="{BB962C8B-B14F-4D97-AF65-F5344CB8AC3E}">
        <p14:creationId xmlns:p14="http://schemas.microsoft.com/office/powerpoint/2010/main" val="2389085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C233-EDA9-4680-A005-294AA37BF3C1}"/>
              </a:ext>
            </a:extLst>
          </p:cNvPr>
          <p:cNvSpPr>
            <a:spLocks noGrp="1"/>
          </p:cNvSpPr>
          <p:nvPr>
            <p:ph type="title"/>
          </p:nvPr>
        </p:nvSpPr>
        <p:spPr/>
        <p:txBody>
          <a:bodyPr/>
          <a:lstStyle/>
          <a:p>
            <a:r>
              <a:rPr lang="th-TH" dirty="0"/>
              <a:t>การกำหนด </a:t>
            </a:r>
            <a:r>
              <a:rPr lang="en-US" dirty="0"/>
              <a:t>persona</a:t>
            </a:r>
            <a:br>
              <a:rPr lang="th-TH" dirty="0"/>
            </a:br>
            <a:endParaRPr lang="en-US" dirty="0"/>
          </a:p>
        </p:txBody>
      </p:sp>
      <p:sp>
        <p:nvSpPr>
          <p:cNvPr id="3" name="Content Placeholder 2">
            <a:extLst>
              <a:ext uri="{FF2B5EF4-FFF2-40B4-BE49-F238E27FC236}">
                <a16:creationId xmlns:a16="http://schemas.microsoft.com/office/drawing/2014/main" id="{282B5618-E23C-4B99-8FD0-B69AAFAED71C}"/>
              </a:ext>
            </a:extLst>
          </p:cNvPr>
          <p:cNvSpPr>
            <a:spLocks noGrp="1"/>
          </p:cNvSpPr>
          <p:nvPr>
            <p:ph idx="1"/>
          </p:nvPr>
        </p:nvSpPr>
        <p:spPr/>
        <p:txBody>
          <a:bodyPr/>
          <a:lstStyle/>
          <a:p>
            <a:r>
              <a:rPr lang="th-TH" sz="2800" dirty="0"/>
              <a:t>กำหนดลักษณะนิสัยและคุณสมบัติพื้นฐาน</a:t>
            </a:r>
          </a:p>
          <a:p>
            <a:r>
              <a:rPr lang="th-TH" sz="2800" dirty="0"/>
              <a:t>ระบุบทบาทหรือหน้าที่ของ </a:t>
            </a:r>
            <a:r>
              <a:rPr lang="en-US" sz="2800" dirty="0"/>
              <a:t>AI</a:t>
            </a:r>
          </a:p>
          <a:p>
            <a:r>
              <a:rPr lang="th-TH" sz="2800" dirty="0"/>
              <a:t>กำหนดรูปแบบการสื่อสาร</a:t>
            </a:r>
          </a:p>
          <a:p>
            <a:r>
              <a:rPr lang="th-TH" sz="2800" dirty="0"/>
              <a:t>ระบุข้อจำกัดหรือขอบเขต</a:t>
            </a:r>
          </a:p>
          <a:p>
            <a:endParaRPr lang="en-US" dirty="0"/>
          </a:p>
        </p:txBody>
      </p:sp>
    </p:spTree>
    <p:extLst>
      <p:ext uri="{BB962C8B-B14F-4D97-AF65-F5344CB8AC3E}">
        <p14:creationId xmlns:p14="http://schemas.microsoft.com/office/powerpoint/2010/main" val="1929326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4C799-AEA9-48C9-99CA-CED6BF3A1031}"/>
              </a:ext>
            </a:extLst>
          </p:cNvPr>
          <p:cNvSpPr>
            <a:spLocks noGrp="1"/>
          </p:cNvSpPr>
          <p:nvPr>
            <p:ph type="title"/>
          </p:nvPr>
        </p:nvSpPr>
        <p:spPr/>
        <p:txBody>
          <a:bodyPr/>
          <a:lstStyle/>
          <a:p>
            <a:r>
              <a:rPr lang="th-TH" dirty="0"/>
              <a:t>กำหนดลักษณะนิสัยและคุณสมบัติพื้นฐาน</a:t>
            </a:r>
            <a:br>
              <a:rPr lang="th-TH" dirty="0"/>
            </a:br>
            <a:endParaRPr lang="en-US" dirty="0"/>
          </a:p>
        </p:txBody>
      </p:sp>
      <p:sp>
        <p:nvSpPr>
          <p:cNvPr id="3" name="Content Placeholder 2">
            <a:extLst>
              <a:ext uri="{FF2B5EF4-FFF2-40B4-BE49-F238E27FC236}">
                <a16:creationId xmlns:a16="http://schemas.microsoft.com/office/drawing/2014/main" id="{CB5F8345-93FB-45E7-B5FC-F664F914EC76}"/>
              </a:ext>
            </a:extLst>
          </p:cNvPr>
          <p:cNvSpPr>
            <a:spLocks noGrp="1"/>
          </p:cNvSpPr>
          <p:nvPr>
            <p:ph idx="1"/>
          </p:nvPr>
        </p:nvSpPr>
        <p:spPr/>
        <p:txBody>
          <a:bodyPr/>
          <a:lstStyle/>
          <a:p>
            <a:r>
              <a:rPr lang="th-TH" sz="2800" dirty="0">
                <a:latin typeface="TH SarabunPSK" panose="020B0500040200020003" pitchFamily="34" charset="-34"/>
                <a:cs typeface="TH SarabunPSK" panose="020B0500040200020003" pitchFamily="34" charset="-34"/>
              </a:rPr>
              <a:t>ระบุว่า </a:t>
            </a:r>
            <a:r>
              <a:rPr lang="en-US" sz="2800" dirty="0">
                <a:latin typeface="TH SarabunPSK" panose="020B0500040200020003" pitchFamily="34" charset="-34"/>
                <a:cs typeface="TH SarabunPSK" panose="020B0500040200020003" pitchFamily="34" charset="-34"/>
              </a:rPr>
              <a:t>AI </a:t>
            </a:r>
            <a:r>
              <a:rPr lang="th-TH" sz="2800" dirty="0">
                <a:latin typeface="TH SarabunPSK" panose="020B0500040200020003" pitchFamily="34" charset="-34"/>
                <a:cs typeface="TH SarabunPSK" panose="020B0500040200020003" pitchFamily="34" charset="-34"/>
              </a:rPr>
              <a:t>ควรมีนิสัยหรือความรู้สึกอย่างไร เช่น มีนิสัยใจดี เป็นมิตร มีความรู้เชิงลึกในเรื่องใดเรื่องหนึ่ง เป็นต้น</a:t>
            </a:r>
          </a:p>
          <a:p>
            <a:r>
              <a:rPr lang="th-TH" sz="2800" b="1" dirty="0">
                <a:latin typeface="TH SarabunPSK" panose="020B0500040200020003" pitchFamily="34" charset="-34"/>
                <a:cs typeface="TH SarabunPSK" panose="020B0500040200020003" pitchFamily="34" charset="-34"/>
              </a:rPr>
              <a:t>ตัวอย่าง </a:t>
            </a:r>
            <a:r>
              <a:rPr lang="en-US" sz="2800" b="1" dirty="0">
                <a:latin typeface="TH SarabunPSK" panose="020B0500040200020003" pitchFamily="34" charset="-34"/>
                <a:cs typeface="TH SarabunPSK" panose="020B0500040200020003" pitchFamily="34" charset="-34"/>
              </a:rPr>
              <a:t>prompt</a:t>
            </a:r>
            <a:r>
              <a:rPr lang="en-US" sz="2800" dirty="0">
                <a:latin typeface="TH SarabunPSK" panose="020B0500040200020003" pitchFamily="34" charset="-34"/>
                <a:cs typeface="TH SarabunPSK" panose="020B0500040200020003" pitchFamily="34" charset="-34"/>
              </a:rPr>
              <a:t>: "Create a persona for a chatbot that is friendly, knowledgeable about science fiction literature, and always maintains a positive outlook."</a:t>
            </a:r>
          </a:p>
          <a:p>
            <a:pPr marL="0" indent="0">
              <a:buNone/>
            </a:pPr>
            <a:endParaRPr lang="en-US" dirty="0"/>
          </a:p>
        </p:txBody>
      </p:sp>
    </p:spTree>
    <p:extLst>
      <p:ext uri="{BB962C8B-B14F-4D97-AF65-F5344CB8AC3E}">
        <p14:creationId xmlns:p14="http://schemas.microsoft.com/office/powerpoint/2010/main" val="525381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9CEA5-F80A-4FD3-9D92-EBBE4197B540}"/>
              </a:ext>
            </a:extLst>
          </p:cNvPr>
          <p:cNvSpPr>
            <a:spLocks noGrp="1"/>
          </p:cNvSpPr>
          <p:nvPr>
            <p:ph type="title"/>
          </p:nvPr>
        </p:nvSpPr>
        <p:spPr/>
        <p:txBody>
          <a:bodyPr/>
          <a:lstStyle/>
          <a:p>
            <a:r>
              <a:rPr lang="th-TH" dirty="0"/>
              <a:t>ระบุบทบาทหรือหน้าที่ของ </a:t>
            </a:r>
            <a:r>
              <a:rPr lang="en-US" dirty="0"/>
              <a:t>AI</a:t>
            </a:r>
            <a:br>
              <a:rPr lang="en-US" dirty="0"/>
            </a:br>
            <a:endParaRPr lang="en-US" dirty="0"/>
          </a:p>
        </p:txBody>
      </p:sp>
      <p:sp>
        <p:nvSpPr>
          <p:cNvPr id="3" name="Content Placeholder 2">
            <a:extLst>
              <a:ext uri="{FF2B5EF4-FFF2-40B4-BE49-F238E27FC236}">
                <a16:creationId xmlns:a16="http://schemas.microsoft.com/office/drawing/2014/main" id="{E51272E5-AE1B-4429-AF68-E0A0F606DB9E}"/>
              </a:ext>
            </a:extLst>
          </p:cNvPr>
          <p:cNvSpPr>
            <a:spLocks noGrp="1"/>
          </p:cNvSpPr>
          <p:nvPr>
            <p:ph idx="1"/>
          </p:nvPr>
        </p:nvSpPr>
        <p:spPr/>
        <p:txBody>
          <a:bodyPr/>
          <a:lstStyle/>
          <a:p>
            <a:r>
              <a:rPr lang="th-TH" sz="2800" dirty="0">
                <a:latin typeface="TH SarabunPSK" panose="020B0500040200020003" pitchFamily="34" charset="-34"/>
                <a:cs typeface="TH SarabunPSK" panose="020B0500040200020003" pitchFamily="34" charset="-34"/>
              </a:rPr>
              <a:t>ให้รายละเอียดเกี่ยวกับบทบาทหรืองานที่ </a:t>
            </a:r>
            <a:r>
              <a:rPr lang="en-US" sz="2800" dirty="0">
                <a:latin typeface="TH SarabunPSK" panose="020B0500040200020003" pitchFamily="34" charset="-34"/>
                <a:cs typeface="TH SarabunPSK" panose="020B0500040200020003" pitchFamily="34" charset="-34"/>
              </a:rPr>
              <a:t>AI </a:t>
            </a:r>
            <a:r>
              <a:rPr lang="th-TH" sz="2800" dirty="0">
                <a:latin typeface="TH SarabunPSK" panose="020B0500040200020003" pitchFamily="34" charset="-34"/>
                <a:cs typeface="TH SarabunPSK" panose="020B0500040200020003" pitchFamily="34" charset="-34"/>
              </a:rPr>
              <a:t>ควรทำ ไม่ว่าจะเป็นบทบาทการสนับสนุนลูกค้า การสอนการเขียนโปรแกรม หรือการเป็นผู้ช่วยส่วนตัว</a:t>
            </a:r>
          </a:p>
          <a:p>
            <a:r>
              <a:rPr lang="th-TH" sz="2800" b="1" dirty="0">
                <a:latin typeface="TH SarabunPSK" panose="020B0500040200020003" pitchFamily="34" charset="-34"/>
                <a:cs typeface="TH SarabunPSK" panose="020B0500040200020003" pitchFamily="34" charset="-34"/>
              </a:rPr>
              <a:t>ตัวอย่าง </a:t>
            </a:r>
            <a:r>
              <a:rPr lang="en-US" sz="2800" b="1" dirty="0">
                <a:latin typeface="TH SarabunPSK" panose="020B0500040200020003" pitchFamily="34" charset="-34"/>
                <a:cs typeface="TH SarabunPSK" panose="020B0500040200020003" pitchFamily="34" charset="-34"/>
              </a:rPr>
              <a:t>prompt</a:t>
            </a:r>
            <a:r>
              <a:rPr lang="en-US" sz="2800" dirty="0">
                <a:latin typeface="TH SarabunPSK" panose="020B0500040200020003" pitchFamily="34" charset="-34"/>
                <a:cs typeface="TH SarabunPSK" panose="020B0500040200020003" pitchFamily="34" charset="-34"/>
              </a:rPr>
              <a:t>: "Design a chatbot persona that acts as a personal assistant, focusing on scheduling tasks, managing emails, and providing quick updates on world news."</a:t>
            </a:r>
          </a:p>
          <a:p>
            <a:pPr marL="0" indent="0">
              <a:buNone/>
            </a:pPr>
            <a:endParaRPr lang="en-US" dirty="0"/>
          </a:p>
        </p:txBody>
      </p:sp>
    </p:spTree>
    <p:extLst>
      <p:ext uri="{BB962C8B-B14F-4D97-AF65-F5344CB8AC3E}">
        <p14:creationId xmlns:p14="http://schemas.microsoft.com/office/powerpoint/2010/main" val="1921281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D1FE2-465B-4676-97BB-554A63C9AEA5}"/>
              </a:ext>
            </a:extLst>
          </p:cNvPr>
          <p:cNvSpPr>
            <a:spLocks noGrp="1"/>
          </p:cNvSpPr>
          <p:nvPr>
            <p:ph type="title"/>
          </p:nvPr>
        </p:nvSpPr>
        <p:spPr/>
        <p:txBody>
          <a:bodyPr/>
          <a:lstStyle/>
          <a:p>
            <a:r>
              <a:rPr lang="th-TH" dirty="0"/>
              <a:t>กำหนดรูปแบบการสื่อสาร</a:t>
            </a:r>
            <a:br>
              <a:rPr lang="th-TH" dirty="0"/>
            </a:br>
            <a:endParaRPr lang="en-US" dirty="0"/>
          </a:p>
        </p:txBody>
      </p:sp>
      <p:sp>
        <p:nvSpPr>
          <p:cNvPr id="3" name="Content Placeholder 2">
            <a:extLst>
              <a:ext uri="{FF2B5EF4-FFF2-40B4-BE49-F238E27FC236}">
                <a16:creationId xmlns:a16="http://schemas.microsoft.com/office/drawing/2014/main" id="{ED5A0897-AA96-4639-8BD5-3C45EEFB31F2}"/>
              </a:ext>
            </a:extLst>
          </p:cNvPr>
          <p:cNvSpPr>
            <a:spLocks noGrp="1"/>
          </p:cNvSpPr>
          <p:nvPr>
            <p:ph idx="1"/>
          </p:nvPr>
        </p:nvSpPr>
        <p:spPr/>
        <p:txBody>
          <a:bodyPr/>
          <a:lstStyle/>
          <a:p>
            <a:r>
              <a:rPr lang="th-TH" sz="2800" dirty="0">
                <a:latin typeface="TH SarabunPSK" panose="020B0500040200020003" pitchFamily="34" charset="-34"/>
                <a:cs typeface="TH SarabunPSK" panose="020B0500040200020003" pitchFamily="34" charset="-34"/>
              </a:rPr>
              <a:t>ชี้แจงว่า </a:t>
            </a:r>
            <a:r>
              <a:rPr lang="en-US" sz="2800" dirty="0">
                <a:latin typeface="TH SarabunPSK" panose="020B0500040200020003" pitchFamily="34" charset="-34"/>
                <a:cs typeface="TH SarabunPSK" panose="020B0500040200020003" pitchFamily="34" charset="-34"/>
              </a:rPr>
              <a:t>AI </a:t>
            </a:r>
            <a:r>
              <a:rPr lang="th-TH" sz="2800" dirty="0">
                <a:latin typeface="TH SarabunPSK" panose="020B0500040200020003" pitchFamily="34" charset="-34"/>
                <a:cs typeface="TH SarabunPSK" panose="020B0500040200020003" pitchFamily="34" charset="-34"/>
              </a:rPr>
              <a:t>ควรใช้ภาษาหรือสไตล์การสื่อสารอย่างไร เช่น ใช้ภาษาทางการ ไม่ใช้คำย่อ</a:t>
            </a:r>
            <a:r>
              <a:rPr lang="en-US" sz="2800" dirty="0">
                <a:latin typeface="TH SarabunPSK" panose="020B0500040200020003" pitchFamily="34" charset="-34"/>
                <a:cs typeface="TH SarabunPSK" panose="020B0500040200020003" pitchFamily="34" charset="-34"/>
              </a:rPr>
              <a:t> </a:t>
            </a:r>
            <a:r>
              <a:rPr lang="th-TH" sz="2800" dirty="0">
                <a:latin typeface="TH SarabunPSK" panose="020B0500040200020003" pitchFamily="34" charset="-34"/>
                <a:cs typeface="TH SarabunPSK" panose="020B0500040200020003" pitchFamily="34" charset="-34"/>
              </a:rPr>
              <a:t>หรือใช้ภาษาที่เป็นกันเองและมีความหยอกล้อ</a:t>
            </a:r>
          </a:p>
          <a:p>
            <a:r>
              <a:rPr lang="th-TH" sz="2800" b="1" dirty="0">
                <a:latin typeface="TH SarabunPSK" panose="020B0500040200020003" pitchFamily="34" charset="-34"/>
                <a:cs typeface="TH SarabunPSK" panose="020B0500040200020003" pitchFamily="34" charset="-34"/>
              </a:rPr>
              <a:t>ตัวอย่าง </a:t>
            </a:r>
            <a:r>
              <a:rPr lang="en-US" sz="2800" b="1" dirty="0">
                <a:latin typeface="TH SarabunPSK" panose="020B0500040200020003" pitchFamily="34" charset="-34"/>
                <a:cs typeface="TH SarabunPSK" panose="020B0500040200020003" pitchFamily="34" charset="-34"/>
              </a:rPr>
              <a:t>prompt</a:t>
            </a:r>
            <a:r>
              <a:rPr lang="en-US" sz="2800" dirty="0">
                <a:latin typeface="TH SarabunPSK" panose="020B0500040200020003" pitchFamily="34" charset="-34"/>
                <a:cs typeface="TH SarabunPSK" panose="020B0500040200020003" pitchFamily="34" charset="-34"/>
              </a:rPr>
              <a:t>: "Construct a chatbot persona that uses formal language, avoids slang, and always addresses the user with their full name to maintain a professional demeanor."</a:t>
            </a:r>
          </a:p>
          <a:p>
            <a:pPr marL="0" indent="0">
              <a:buNone/>
            </a:pPr>
            <a:endParaRPr lang="en-US" dirty="0"/>
          </a:p>
        </p:txBody>
      </p:sp>
    </p:spTree>
    <p:extLst>
      <p:ext uri="{BB962C8B-B14F-4D97-AF65-F5344CB8AC3E}">
        <p14:creationId xmlns:p14="http://schemas.microsoft.com/office/powerpoint/2010/main" val="20827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4378A-0752-EFE5-CD15-A4A604AB0229}"/>
              </a:ext>
            </a:extLst>
          </p:cNvPr>
          <p:cNvSpPr>
            <a:spLocks noGrp="1"/>
          </p:cNvSpPr>
          <p:nvPr>
            <p:ph type="title"/>
          </p:nvPr>
        </p:nvSpPr>
        <p:spPr/>
        <p:txBody>
          <a:bodyPr/>
          <a:lstStyle/>
          <a:p>
            <a:r>
              <a:rPr lang="en-TH" dirty="0"/>
              <a:t>Contents</a:t>
            </a:r>
          </a:p>
        </p:txBody>
      </p:sp>
      <p:sp>
        <p:nvSpPr>
          <p:cNvPr id="3" name="Content Placeholder 2">
            <a:extLst>
              <a:ext uri="{FF2B5EF4-FFF2-40B4-BE49-F238E27FC236}">
                <a16:creationId xmlns:a16="http://schemas.microsoft.com/office/drawing/2014/main" id="{287CE960-D95C-4CE6-8CFF-5C5B510F8147}"/>
              </a:ext>
            </a:extLst>
          </p:cNvPr>
          <p:cNvSpPr>
            <a:spLocks noGrp="1"/>
          </p:cNvSpPr>
          <p:nvPr>
            <p:ph idx="1"/>
          </p:nvPr>
        </p:nvSpPr>
        <p:spPr/>
        <p:txBody>
          <a:bodyPr/>
          <a:lstStyle/>
          <a:p>
            <a:r>
              <a:rPr lang="en-US" dirty="0"/>
              <a:t>Generative AI</a:t>
            </a:r>
          </a:p>
          <a:p>
            <a:r>
              <a:rPr lang="en-US" dirty="0"/>
              <a:t>Access to Gen AI</a:t>
            </a:r>
          </a:p>
          <a:p>
            <a:r>
              <a:rPr lang="en-TH" dirty="0"/>
              <a:t>Prompt Engineering</a:t>
            </a:r>
            <a:endParaRPr lang="en-US" dirty="0"/>
          </a:p>
          <a:p>
            <a:r>
              <a:rPr lang="en-US" dirty="0"/>
              <a:t>Generative AI for Software Developer</a:t>
            </a:r>
            <a:endParaRPr lang="en-TH" dirty="0"/>
          </a:p>
        </p:txBody>
      </p:sp>
    </p:spTree>
    <p:extLst>
      <p:ext uri="{BB962C8B-B14F-4D97-AF65-F5344CB8AC3E}">
        <p14:creationId xmlns:p14="http://schemas.microsoft.com/office/powerpoint/2010/main" val="4186252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4A71D-8A18-450D-9767-17DFC8DA639A}"/>
              </a:ext>
            </a:extLst>
          </p:cNvPr>
          <p:cNvSpPr>
            <a:spLocks noGrp="1"/>
          </p:cNvSpPr>
          <p:nvPr>
            <p:ph type="title"/>
          </p:nvPr>
        </p:nvSpPr>
        <p:spPr/>
        <p:txBody>
          <a:bodyPr/>
          <a:lstStyle/>
          <a:p>
            <a:r>
              <a:rPr lang="th-TH" dirty="0"/>
              <a:t>ระบุข้อจำกัดหรือขอบเขต</a:t>
            </a:r>
            <a:br>
              <a:rPr lang="th-TH" dirty="0"/>
            </a:br>
            <a:endParaRPr lang="en-US" dirty="0"/>
          </a:p>
        </p:txBody>
      </p:sp>
      <p:sp>
        <p:nvSpPr>
          <p:cNvPr id="3" name="Content Placeholder 2">
            <a:extLst>
              <a:ext uri="{FF2B5EF4-FFF2-40B4-BE49-F238E27FC236}">
                <a16:creationId xmlns:a16="http://schemas.microsoft.com/office/drawing/2014/main" id="{DC6F951D-E8AB-443F-BA38-C845AFB3D1BA}"/>
              </a:ext>
            </a:extLst>
          </p:cNvPr>
          <p:cNvSpPr>
            <a:spLocks noGrp="1"/>
          </p:cNvSpPr>
          <p:nvPr>
            <p:ph idx="1"/>
          </p:nvPr>
        </p:nvSpPr>
        <p:spPr/>
        <p:txBody>
          <a:bodyPr/>
          <a:lstStyle/>
          <a:p>
            <a:r>
              <a:rPr lang="th-TH" sz="2800" dirty="0">
                <a:latin typeface="TH SarabunPSK" panose="020B0500040200020003" pitchFamily="34" charset="-34"/>
                <a:cs typeface="TH SarabunPSK" panose="020B0500040200020003" pitchFamily="34" charset="-34"/>
              </a:rPr>
              <a:t>ชี้แจงถึงสิ่งที่ </a:t>
            </a:r>
            <a:r>
              <a:rPr lang="en-US" sz="2800" dirty="0">
                <a:latin typeface="TH SarabunPSK" panose="020B0500040200020003" pitchFamily="34" charset="-34"/>
                <a:cs typeface="TH SarabunPSK" panose="020B0500040200020003" pitchFamily="34" charset="-34"/>
              </a:rPr>
              <a:t>AI </a:t>
            </a:r>
            <a:r>
              <a:rPr lang="th-TH" sz="2800" dirty="0">
                <a:latin typeface="TH SarabunPSK" panose="020B0500040200020003" pitchFamily="34" charset="-34"/>
                <a:cs typeface="TH SarabunPSK" panose="020B0500040200020003" pitchFamily="34" charset="-34"/>
              </a:rPr>
              <a:t>ไม่ควรทำหรือตอบ เช่น หลีกเลี่ยงการให้คำปรึกษาทางการเงินหรือการแพทย์ ไม่ใช้ภาษาที่อาจทำให้ผู้อื่นรู้สึกไม่สบายใจ</a:t>
            </a:r>
          </a:p>
          <a:p>
            <a:r>
              <a:rPr lang="th-TH" sz="2800" b="1" dirty="0">
                <a:latin typeface="TH SarabunPSK" panose="020B0500040200020003" pitchFamily="34" charset="-34"/>
                <a:cs typeface="TH SarabunPSK" panose="020B0500040200020003" pitchFamily="34" charset="-34"/>
              </a:rPr>
              <a:t>ตัวอย่าง </a:t>
            </a:r>
            <a:r>
              <a:rPr lang="en-US" sz="2800" b="1" dirty="0">
                <a:latin typeface="TH SarabunPSK" panose="020B0500040200020003" pitchFamily="34" charset="-34"/>
                <a:cs typeface="TH SarabunPSK" panose="020B0500040200020003" pitchFamily="34" charset="-34"/>
              </a:rPr>
              <a:t>prompt</a:t>
            </a:r>
            <a:r>
              <a:rPr lang="en-US" sz="2800" dirty="0">
                <a:latin typeface="TH SarabunPSK" panose="020B0500040200020003" pitchFamily="34" charset="-34"/>
                <a:cs typeface="TH SarabunPSK" panose="020B0500040200020003" pitchFamily="34" charset="-34"/>
              </a:rPr>
              <a:t>: "Create a chatbot persona that avoids discussing personal health advice and politics, focusing instead on providing support and guidance in educational topics."</a:t>
            </a:r>
          </a:p>
          <a:p>
            <a:pPr marL="0" indent="0">
              <a:buNone/>
            </a:pPr>
            <a:endParaRPr lang="en-US" dirty="0"/>
          </a:p>
        </p:txBody>
      </p:sp>
    </p:spTree>
    <p:extLst>
      <p:ext uri="{BB962C8B-B14F-4D97-AF65-F5344CB8AC3E}">
        <p14:creationId xmlns:p14="http://schemas.microsoft.com/office/powerpoint/2010/main" val="140467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3798-004F-4E03-BD86-BFBA45479C82}"/>
              </a:ext>
            </a:extLst>
          </p:cNvPr>
          <p:cNvSpPr>
            <a:spLocks noGrp="1"/>
          </p:cNvSpPr>
          <p:nvPr>
            <p:ph type="title"/>
          </p:nvPr>
        </p:nvSpPr>
        <p:spPr/>
        <p:txBody>
          <a:bodyPr/>
          <a:lstStyle/>
          <a:p>
            <a:r>
              <a:rPr lang="en-US" dirty="0"/>
              <a:t>Persona</a:t>
            </a:r>
          </a:p>
        </p:txBody>
      </p:sp>
      <p:pic>
        <p:nvPicPr>
          <p:cNvPr id="11" name="Content Placeholder 10">
            <a:extLst>
              <a:ext uri="{FF2B5EF4-FFF2-40B4-BE49-F238E27FC236}">
                <a16:creationId xmlns:a16="http://schemas.microsoft.com/office/drawing/2014/main" id="{9921748F-C839-47A9-AF3C-D976ABEBE3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1560" y="3033829"/>
            <a:ext cx="10233025" cy="2542366"/>
          </a:xfrm>
        </p:spPr>
      </p:pic>
      <p:pic>
        <p:nvPicPr>
          <p:cNvPr id="12" name="Picture 11">
            <a:extLst>
              <a:ext uri="{FF2B5EF4-FFF2-40B4-BE49-F238E27FC236}">
                <a16:creationId xmlns:a16="http://schemas.microsoft.com/office/drawing/2014/main" id="{C8EDD332-B018-4F7C-B2EC-1E62EAA76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942" y="276010"/>
            <a:ext cx="2097283" cy="2080505"/>
          </a:xfrm>
          <a:prstGeom prst="rect">
            <a:avLst/>
          </a:prstGeom>
        </p:spPr>
      </p:pic>
    </p:spTree>
    <p:extLst>
      <p:ext uri="{BB962C8B-B14F-4D97-AF65-F5344CB8AC3E}">
        <p14:creationId xmlns:p14="http://schemas.microsoft.com/office/powerpoint/2010/main" val="135684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13C4-8DFE-4F76-B4C0-228A50198065}"/>
              </a:ext>
            </a:extLst>
          </p:cNvPr>
          <p:cNvSpPr>
            <a:spLocks noGrp="1"/>
          </p:cNvSpPr>
          <p:nvPr>
            <p:ph type="title"/>
          </p:nvPr>
        </p:nvSpPr>
        <p:spPr/>
        <p:txBody>
          <a:bodyPr/>
          <a:lstStyle/>
          <a:p>
            <a:r>
              <a:rPr lang="en-US" dirty="0"/>
              <a:t>Persona</a:t>
            </a:r>
          </a:p>
        </p:txBody>
      </p:sp>
      <p:sp>
        <p:nvSpPr>
          <p:cNvPr id="3" name="Content Placeholder 2">
            <a:extLst>
              <a:ext uri="{FF2B5EF4-FFF2-40B4-BE49-F238E27FC236}">
                <a16:creationId xmlns:a16="http://schemas.microsoft.com/office/drawing/2014/main" id="{9D883D65-DBE6-4B56-B7E8-CB2BE36CC073}"/>
              </a:ext>
            </a:extLst>
          </p:cNvPr>
          <p:cNvSpPr>
            <a:spLocks noGrp="1"/>
          </p:cNvSpPr>
          <p:nvPr>
            <p:ph idx="1"/>
          </p:nvPr>
        </p:nvSpPr>
        <p:spPr>
          <a:xfrm>
            <a:off x="1130269" y="2405449"/>
            <a:ext cx="9603275" cy="3294576"/>
          </a:xfrm>
        </p:spPr>
        <p:txBody>
          <a:bodyPr>
            <a:normAutofit lnSpcReduction="10000"/>
          </a:bodyPr>
          <a:lstStyle/>
          <a:p>
            <a:pPr marL="0" indent="0" algn="thaiDist">
              <a:buNone/>
            </a:pPr>
            <a:r>
              <a:rPr lang="en-US" dirty="0"/>
              <a:t>You are an intelligent insurance agent </a:t>
            </a:r>
            <a:r>
              <a:rPr lang="en-US" dirty="0" err="1"/>
              <a:t>expert.Assuming</a:t>
            </a:r>
            <a:r>
              <a:rPr lang="en-US" dirty="0"/>
              <a:t> the persona of a woman named Aiko, you are a virtual assistant who can answer questions about </a:t>
            </a:r>
            <a:r>
              <a:rPr lang="en-US" dirty="0" err="1"/>
              <a:t>Tokio</a:t>
            </a:r>
            <a:r>
              <a:rPr lang="en-US" dirty="0"/>
              <a:t> Marine Life Insurance Thailand. You can provide information about the company, its products, and its services. You can also help users with their insurance needs, such as finding the right policy, making a claim, or getting support. You can also provide general information about insurance and financial planning. You are knowledgeable, helpful, and friendly. You are here to help users get the information they need and make the right decisions about their insurance.</a:t>
            </a:r>
          </a:p>
        </p:txBody>
      </p:sp>
      <p:pic>
        <p:nvPicPr>
          <p:cNvPr id="4" name="Picture 3">
            <a:extLst>
              <a:ext uri="{FF2B5EF4-FFF2-40B4-BE49-F238E27FC236}">
                <a16:creationId xmlns:a16="http://schemas.microsoft.com/office/drawing/2014/main" id="{23862E42-18BE-4013-8484-36A48C968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3247" y="49084"/>
            <a:ext cx="2097283" cy="2080505"/>
          </a:xfrm>
          <a:prstGeom prst="rect">
            <a:avLst/>
          </a:prstGeom>
        </p:spPr>
      </p:pic>
    </p:spTree>
    <p:extLst>
      <p:ext uri="{BB962C8B-B14F-4D97-AF65-F5344CB8AC3E}">
        <p14:creationId xmlns:p14="http://schemas.microsoft.com/office/powerpoint/2010/main" val="39131984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019FF-4298-48A9-9AC5-425455D8AD8B}"/>
              </a:ext>
            </a:extLst>
          </p:cNvPr>
          <p:cNvSpPr>
            <a:spLocks noGrp="1"/>
          </p:cNvSpPr>
          <p:nvPr>
            <p:ph type="title"/>
          </p:nvPr>
        </p:nvSpPr>
        <p:spPr/>
        <p:txBody>
          <a:bodyPr/>
          <a:lstStyle/>
          <a:p>
            <a:r>
              <a:rPr lang="en-US" dirty="0"/>
              <a:t>Prompt Engineering Examples</a:t>
            </a:r>
          </a:p>
        </p:txBody>
      </p:sp>
      <p:pic>
        <p:nvPicPr>
          <p:cNvPr id="5" name="Content Placeholder 4">
            <a:extLst>
              <a:ext uri="{FF2B5EF4-FFF2-40B4-BE49-F238E27FC236}">
                <a16:creationId xmlns:a16="http://schemas.microsoft.com/office/drawing/2014/main" id="{C349DC9B-58A1-4F3B-A442-6F3F00FFA9E3}"/>
              </a:ext>
            </a:extLst>
          </p:cNvPr>
          <p:cNvPicPr>
            <a:picLocks noGrp="1" noChangeAspect="1"/>
          </p:cNvPicPr>
          <p:nvPr>
            <p:ph idx="1"/>
          </p:nvPr>
        </p:nvPicPr>
        <p:blipFill>
          <a:blip r:embed="rId2"/>
          <a:stretch>
            <a:fillRect/>
          </a:stretch>
        </p:blipFill>
        <p:spPr>
          <a:xfrm>
            <a:off x="3439444" y="1555610"/>
            <a:ext cx="5602956" cy="4458180"/>
          </a:xfrm>
        </p:spPr>
      </p:pic>
      <p:sp>
        <p:nvSpPr>
          <p:cNvPr id="6" name="TextBox 5">
            <a:extLst>
              <a:ext uri="{FF2B5EF4-FFF2-40B4-BE49-F238E27FC236}">
                <a16:creationId xmlns:a16="http://schemas.microsoft.com/office/drawing/2014/main" id="{70B05F81-5E7A-4573-A25B-884FA2391109}"/>
              </a:ext>
            </a:extLst>
          </p:cNvPr>
          <p:cNvSpPr txBox="1"/>
          <p:nvPr/>
        </p:nvSpPr>
        <p:spPr>
          <a:xfrm>
            <a:off x="944880" y="6309360"/>
            <a:ext cx="7264400" cy="369332"/>
          </a:xfrm>
          <a:prstGeom prst="rect">
            <a:avLst/>
          </a:prstGeom>
          <a:noFill/>
        </p:spPr>
        <p:txBody>
          <a:bodyPr wrap="square" rtlCol="0">
            <a:spAutoFit/>
          </a:bodyPr>
          <a:lstStyle/>
          <a:p>
            <a:r>
              <a:rPr lang="en-US"/>
              <a:t>https://www.techopedia.com/definition/prompt-engineering</a:t>
            </a:r>
            <a:endParaRPr lang="en-US" dirty="0"/>
          </a:p>
        </p:txBody>
      </p:sp>
    </p:spTree>
    <p:extLst>
      <p:ext uri="{BB962C8B-B14F-4D97-AF65-F5344CB8AC3E}">
        <p14:creationId xmlns:p14="http://schemas.microsoft.com/office/powerpoint/2010/main" val="281780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E5A8-0BB2-4305-A3AD-B15A81ABBFAA}"/>
              </a:ext>
            </a:extLst>
          </p:cNvPr>
          <p:cNvSpPr>
            <a:spLocks noGrp="1"/>
          </p:cNvSpPr>
          <p:nvPr>
            <p:ph type="title"/>
          </p:nvPr>
        </p:nvSpPr>
        <p:spPr/>
        <p:txBody>
          <a:bodyPr/>
          <a:lstStyle/>
          <a:p>
            <a:r>
              <a:rPr lang="en-US" dirty="0"/>
              <a:t>Designing Effective Prompts: 5 Best Practices</a:t>
            </a:r>
            <a:br>
              <a:rPr lang="en-US" dirty="0"/>
            </a:br>
            <a:endParaRPr lang="en-US" dirty="0"/>
          </a:p>
        </p:txBody>
      </p:sp>
      <p:pic>
        <p:nvPicPr>
          <p:cNvPr id="6" name="Content Placeholder 5">
            <a:extLst>
              <a:ext uri="{FF2B5EF4-FFF2-40B4-BE49-F238E27FC236}">
                <a16:creationId xmlns:a16="http://schemas.microsoft.com/office/drawing/2014/main" id="{2A98A007-D549-42D9-8B38-B663FB59D39B}"/>
              </a:ext>
            </a:extLst>
          </p:cNvPr>
          <p:cNvPicPr>
            <a:picLocks noGrp="1" noChangeAspect="1"/>
          </p:cNvPicPr>
          <p:nvPr>
            <p:ph idx="1"/>
          </p:nvPr>
        </p:nvPicPr>
        <p:blipFill>
          <a:blip r:embed="rId2"/>
          <a:stretch>
            <a:fillRect/>
          </a:stretch>
        </p:blipFill>
        <p:spPr>
          <a:xfrm>
            <a:off x="2009110" y="1559221"/>
            <a:ext cx="7866654" cy="4426735"/>
          </a:xfrm>
        </p:spPr>
      </p:pic>
      <p:sp>
        <p:nvSpPr>
          <p:cNvPr id="4" name="TextBox 3">
            <a:extLst>
              <a:ext uri="{FF2B5EF4-FFF2-40B4-BE49-F238E27FC236}">
                <a16:creationId xmlns:a16="http://schemas.microsoft.com/office/drawing/2014/main" id="{840AA59D-ECD0-4013-96F8-DC5B05A9E77C}"/>
              </a:ext>
            </a:extLst>
          </p:cNvPr>
          <p:cNvSpPr txBox="1"/>
          <p:nvPr/>
        </p:nvSpPr>
        <p:spPr>
          <a:xfrm>
            <a:off x="1130270" y="6248400"/>
            <a:ext cx="8564880" cy="369332"/>
          </a:xfrm>
          <a:prstGeom prst="rect">
            <a:avLst/>
          </a:prstGeom>
          <a:noFill/>
        </p:spPr>
        <p:txBody>
          <a:bodyPr wrap="square" rtlCol="0">
            <a:spAutoFit/>
          </a:bodyPr>
          <a:lstStyle/>
          <a:p>
            <a:r>
              <a:rPr lang="en-US"/>
              <a:t>https://nextgeninvent.com/blogs/prompt-engineering-best-practices/</a:t>
            </a:r>
            <a:endParaRPr lang="en-US" dirty="0"/>
          </a:p>
        </p:txBody>
      </p:sp>
    </p:spTree>
    <p:extLst>
      <p:ext uri="{BB962C8B-B14F-4D97-AF65-F5344CB8AC3E}">
        <p14:creationId xmlns:p14="http://schemas.microsoft.com/office/powerpoint/2010/main" val="2792427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5AEAC-0DED-4A2E-8DCD-4A70FC6D5C7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20B84618-5A64-4687-AEDD-7A34AEAA0379}"/>
              </a:ext>
            </a:extLst>
          </p:cNvPr>
          <p:cNvPicPr>
            <a:picLocks noGrp="1" noChangeAspect="1"/>
          </p:cNvPicPr>
          <p:nvPr>
            <p:ph idx="1"/>
          </p:nvPr>
        </p:nvPicPr>
        <p:blipFill>
          <a:blip r:embed="rId2"/>
          <a:stretch>
            <a:fillRect/>
          </a:stretch>
        </p:blipFill>
        <p:spPr>
          <a:xfrm>
            <a:off x="2503634" y="953324"/>
            <a:ext cx="6792766" cy="5094575"/>
          </a:xfrm>
        </p:spPr>
      </p:pic>
      <p:sp>
        <p:nvSpPr>
          <p:cNvPr id="4" name="TextBox 3">
            <a:extLst>
              <a:ext uri="{FF2B5EF4-FFF2-40B4-BE49-F238E27FC236}">
                <a16:creationId xmlns:a16="http://schemas.microsoft.com/office/drawing/2014/main" id="{BBCEFD60-F7AA-4402-861B-9F110F813510}"/>
              </a:ext>
            </a:extLst>
          </p:cNvPr>
          <p:cNvSpPr txBox="1"/>
          <p:nvPr/>
        </p:nvSpPr>
        <p:spPr>
          <a:xfrm>
            <a:off x="751840" y="6211669"/>
            <a:ext cx="9733280" cy="646331"/>
          </a:xfrm>
          <a:prstGeom prst="rect">
            <a:avLst/>
          </a:prstGeom>
          <a:noFill/>
        </p:spPr>
        <p:txBody>
          <a:bodyPr wrap="square" rtlCol="0">
            <a:spAutoFit/>
          </a:bodyPr>
          <a:lstStyle/>
          <a:p>
            <a:r>
              <a:rPr lang="en-US" dirty="0"/>
              <a:t>https://medium.com/@S.Shakir/unleashing-the-power-of-prompt-engineering-zero-shot-one-shot-and-few-shot-inference-29b88ba16ee0</a:t>
            </a:r>
          </a:p>
        </p:txBody>
      </p:sp>
    </p:spTree>
    <p:extLst>
      <p:ext uri="{BB962C8B-B14F-4D97-AF65-F5344CB8AC3E}">
        <p14:creationId xmlns:p14="http://schemas.microsoft.com/office/powerpoint/2010/main" val="2480393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77EDF-67EE-4CE0-A37B-4AD00742B183}"/>
              </a:ext>
            </a:extLst>
          </p:cNvPr>
          <p:cNvSpPr>
            <a:spLocks noGrp="1"/>
          </p:cNvSpPr>
          <p:nvPr>
            <p:ph type="title"/>
          </p:nvPr>
        </p:nvSpPr>
        <p:spPr/>
        <p:txBody>
          <a:bodyPr/>
          <a:lstStyle/>
          <a:p>
            <a:r>
              <a:rPr lang="th-TH" dirty="0"/>
              <a:t>ตัวอย่างการใช้ </a:t>
            </a:r>
            <a:r>
              <a:rPr lang="en-US" dirty="0"/>
              <a:t>GPTs</a:t>
            </a:r>
          </a:p>
        </p:txBody>
      </p:sp>
      <p:sp>
        <p:nvSpPr>
          <p:cNvPr id="3" name="Content Placeholder 2">
            <a:extLst>
              <a:ext uri="{FF2B5EF4-FFF2-40B4-BE49-F238E27FC236}">
                <a16:creationId xmlns:a16="http://schemas.microsoft.com/office/drawing/2014/main" id="{22EAD54A-3FF6-4551-A5FB-38844A625389}"/>
              </a:ext>
            </a:extLst>
          </p:cNvPr>
          <p:cNvSpPr>
            <a:spLocks noGrp="1"/>
          </p:cNvSpPr>
          <p:nvPr>
            <p:ph idx="1"/>
          </p:nvPr>
        </p:nvSpPr>
        <p:spPr/>
        <p:txBody>
          <a:bodyPr/>
          <a:lstStyle/>
          <a:p>
            <a:r>
              <a:rPr lang="th-TH" sz="2800" dirty="0"/>
              <a:t>อธิบายรายละเอียดของข้อมูล</a:t>
            </a:r>
          </a:p>
          <a:p>
            <a:r>
              <a:rPr lang="th-TH" sz="2800" dirty="0"/>
              <a:t>การสืบค้นข้อมูล และสารสนเทศ</a:t>
            </a:r>
          </a:p>
          <a:p>
            <a:endParaRPr lang="th-TH" dirty="0"/>
          </a:p>
        </p:txBody>
      </p:sp>
    </p:spTree>
    <p:extLst>
      <p:ext uri="{BB962C8B-B14F-4D97-AF65-F5344CB8AC3E}">
        <p14:creationId xmlns:p14="http://schemas.microsoft.com/office/powerpoint/2010/main" val="38901493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22F7922-7F23-EA48-9E1D-CFAC513A1440}"/>
              </a:ext>
            </a:extLst>
          </p:cNvPr>
          <p:cNvPicPr>
            <a:picLocks noGrp="1" noChangeAspect="1"/>
          </p:cNvPicPr>
          <p:nvPr>
            <p:ph idx="1"/>
          </p:nvPr>
        </p:nvPicPr>
        <p:blipFill>
          <a:blip r:embed="rId2"/>
          <a:stretch>
            <a:fillRect/>
          </a:stretch>
        </p:blipFill>
        <p:spPr>
          <a:xfrm>
            <a:off x="1282577" y="475012"/>
            <a:ext cx="10258730" cy="5286314"/>
          </a:xfrm>
        </p:spPr>
      </p:pic>
    </p:spTree>
    <p:extLst>
      <p:ext uri="{BB962C8B-B14F-4D97-AF65-F5344CB8AC3E}">
        <p14:creationId xmlns:p14="http://schemas.microsoft.com/office/powerpoint/2010/main" val="7230406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DC1950-523D-1660-257D-7E68A8B0D375}"/>
              </a:ext>
            </a:extLst>
          </p:cNvPr>
          <p:cNvPicPr>
            <a:picLocks noGrp="1" noChangeAspect="1"/>
          </p:cNvPicPr>
          <p:nvPr>
            <p:ph idx="1"/>
          </p:nvPr>
        </p:nvPicPr>
        <p:blipFill>
          <a:blip r:embed="rId2"/>
          <a:stretch>
            <a:fillRect/>
          </a:stretch>
        </p:blipFill>
        <p:spPr>
          <a:xfrm>
            <a:off x="824486" y="486889"/>
            <a:ext cx="10543027" cy="5500069"/>
          </a:xfrm>
        </p:spPr>
      </p:pic>
    </p:spTree>
    <p:extLst>
      <p:ext uri="{BB962C8B-B14F-4D97-AF65-F5344CB8AC3E}">
        <p14:creationId xmlns:p14="http://schemas.microsoft.com/office/powerpoint/2010/main" val="3423586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0BAE87-BAAC-16D4-3D86-B38DE9143781}"/>
              </a:ext>
            </a:extLst>
          </p:cNvPr>
          <p:cNvPicPr>
            <a:picLocks noChangeAspect="1"/>
          </p:cNvPicPr>
          <p:nvPr/>
        </p:nvPicPr>
        <p:blipFill>
          <a:blip r:embed="rId2"/>
          <a:stretch>
            <a:fillRect/>
          </a:stretch>
        </p:blipFill>
        <p:spPr>
          <a:xfrm>
            <a:off x="3892550" y="863600"/>
            <a:ext cx="4406900" cy="5130800"/>
          </a:xfrm>
          <a:prstGeom prst="rect">
            <a:avLst/>
          </a:prstGeom>
        </p:spPr>
      </p:pic>
    </p:spTree>
    <p:extLst>
      <p:ext uri="{BB962C8B-B14F-4D97-AF65-F5344CB8AC3E}">
        <p14:creationId xmlns:p14="http://schemas.microsoft.com/office/powerpoint/2010/main" val="2838087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F7E79-25B2-4464-A6C0-FADEB2072145}"/>
              </a:ext>
            </a:extLst>
          </p:cNvPr>
          <p:cNvSpPr>
            <a:spLocks noGrp="1"/>
          </p:cNvSpPr>
          <p:nvPr>
            <p:ph type="title"/>
          </p:nvPr>
        </p:nvSpPr>
        <p:spPr/>
        <p:txBody>
          <a:bodyPr/>
          <a:lstStyle/>
          <a:p>
            <a:r>
              <a:rPr lang="en-US" dirty="0"/>
              <a:t>Generative AI</a:t>
            </a:r>
            <a:br>
              <a:rPr lang="en-US" dirty="0"/>
            </a:br>
            <a:endParaRPr lang="en-US" dirty="0"/>
          </a:p>
        </p:txBody>
      </p:sp>
      <p:sp>
        <p:nvSpPr>
          <p:cNvPr id="3" name="Content Placeholder 2">
            <a:extLst>
              <a:ext uri="{FF2B5EF4-FFF2-40B4-BE49-F238E27FC236}">
                <a16:creationId xmlns:a16="http://schemas.microsoft.com/office/drawing/2014/main" id="{BA3F1272-CB47-4952-A47D-5AB19FA9E36F}"/>
              </a:ext>
            </a:extLst>
          </p:cNvPr>
          <p:cNvSpPr>
            <a:spLocks noGrp="1"/>
          </p:cNvSpPr>
          <p:nvPr>
            <p:ph idx="1"/>
          </p:nvPr>
        </p:nvSpPr>
        <p:spPr/>
        <p:txBody>
          <a:bodyPr>
            <a:normAutofit fontScale="92500" lnSpcReduction="10000"/>
          </a:bodyPr>
          <a:lstStyle/>
          <a:p>
            <a:r>
              <a:rPr lang="en-US" dirty="0" err="1"/>
              <a:t>ChatGPT</a:t>
            </a:r>
            <a:endParaRPr lang="en-US" dirty="0"/>
          </a:p>
          <a:p>
            <a:pPr lvl="1"/>
            <a:r>
              <a:rPr lang="en-US" dirty="0" err="1"/>
              <a:t>ChatGPT</a:t>
            </a:r>
            <a:r>
              <a:rPr lang="en-US" dirty="0"/>
              <a:t> 3.5, ChatGPT4.0</a:t>
            </a:r>
          </a:p>
          <a:p>
            <a:pPr lvl="1"/>
            <a:r>
              <a:rPr lang="en-US" dirty="0" err="1"/>
              <a:t>ChatGPT</a:t>
            </a:r>
            <a:r>
              <a:rPr lang="en-US" dirty="0"/>
              <a:t> 4.0</a:t>
            </a:r>
          </a:p>
          <a:p>
            <a:pPr lvl="2"/>
            <a:r>
              <a:rPr lang="en-US" dirty="0"/>
              <a:t>GPTs</a:t>
            </a:r>
          </a:p>
          <a:p>
            <a:r>
              <a:rPr lang="en-US" dirty="0"/>
              <a:t>Gemini</a:t>
            </a:r>
          </a:p>
          <a:p>
            <a:r>
              <a:rPr lang="en-US" dirty="0"/>
              <a:t>Claude</a:t>
            </a:r>
          </a:p>
          <a:p>
            <a:r>
              <a:rPr lang="en-TH" dirty="0"/>
              <a:t>Bing Chat </a:t>
            </a:r>
            <a:endParaRPr lang="en-US" dirty="0"/>
          </a:p>
          <a:p>
            <a:r>
              <a:rPr lang="en-US" dirty="0"/>
              <a:t>Perplexity</a:t>
            </a:r>
          </a:p>
          <a:p>
            <a:endParaRPr lang="en-US" dirty="0"/>
          </a:p>
        </p:txBody>
      </p:sp>
    </p:spTree>
    <p:extLst>
      <p:ext uri="{BB962C8B-B14F-4D97-AF65-F5344CB8AC3E}">
        <p14:creationId xmlns:p14="http://schemas.microsoft.com/office/powerpoint/2010/main" val="17109321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DFCF33-18C3-8C9A-9296-FEDACE45A573}"/>
              </a:ext>
            </a:extLst>
          </p:cNvPr>
          <p:cNvPicPr>
            <a:picLocks noGrp="1" noChangeAspect="1"/>
          </p:cNvPicPr>
          <p:nvPr>
            <p:ph idx="1"/>
          </p:nvPr>
        </p:nvPicPr>
        <p:blipFill>
          <a:blip r:embed="rId2"/>
          <a:stretch>
            <a:fillRect/>
          </a:stretch>
        </p:blipFill>
        <p:spPr>
          <a:xfrm>
            <a:off x="1616372" y="359932"/>
            <a:ext cx="9130796" cy="5948129"/>
          </a:xfrm>
        </p:spPr>
      </p:pic>
    </p:spTree>
    <p:extLst>
      <p:ext uri="{BB962C8B-B14F-4D97-AF65-F5344CB8AC3E}">
        <p14:creationId xmlns:p14="http://schemas.microsoft.com/office/powerpoint/2010/main" val="20454330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26ADC4E-74D4-96ED-F3ED-3D914171148D}"/>
              </a:ext>
            </a:extLst>
          </p:cNvPr>
          <p:cNvPicPr>
            <a:picLocks noGrp="1" noChangeAspect="1"/>
          </p:cNvPicPr>
          <p:nvPr>
            <p:ph idx="1"/>
          </p:nvPr>
        </p:nvPicPr>
        <p:blipFill>
          <a:blip r:embed="rId2"/>
          <a:stretch>
            <a:fillRect/>
          </a:stretch>
        </p:blipFill>
        <p:spPr>
          <a:xfrm>
            <a:off x="1352302" y="1547143"/>
            <a:ext cx="9677400" cy="2984500"/>
          </a:xfrm>
        </p:spPr>
      </p:pic>
    </p:spTree>
    <p:extLst>
      <p:ext uri="{BB962C8B-B14F-4D97-AF65-F5344CB8AC3E}">
        <p14:creationId xmlns:p14="http://schemas.microsoft.com/office/powerpoint/2010/main" val="3067950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75BDCCB-6BC5-AA90-F314-44C744E37C7F}"/>
              </a:ext>
            </a:extLst>
          </p:cNvPr>
          <p:cNvPicPr>
            <a:picLocks noGrp="1" noChangeAspect="1"/>
          </p:cNvPicPr>
          <p:nvPr>
            <p:ph idx="1"/>
          </p:nvPr>
        </p:nvPicPr>
        <p:blipFill>
          <a:blip r:embed="rId2"/>
          <a:stretch>
            <a:fillRect/>
          </a:stretch>
        </p:blipFill>
        <p:spPr>
          <a:xfrm>
            <a:off x="967509" y="1668616"/>
            <a:ext cx="9912782" cy="2962759"/>
          </a:xfrm>
        </p:spPr>
      </p:pic>
    </p:spTree>
    <p:extLst>
      <p:ext uri="{BB962C8B-B14F-4D97-AF65-F5344CB8AC3E}">
        <p14:creationId xmlns:p14="http://schemas.microsoft.com/office/powerpoint/2010/main" val="2682926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CDA8D4-B3DD-560C-2160-EBD3CDF1D5F7}"/>
              </a:ext>
            </a:extLst>
          </p:cNvPr>
          <p:cNvPicPr>
            <a:picLocks noGrp="1" noChangeAspect="1"/>
          </p:cNvPicPr>
          <p:nvPr>
            <p:ph idx="1"/>
          </p:nvPr>
        </p:nvPicPr>
        <p:blipFill>
          <a:blip r:embed="rId2"/>
          <a:stretch>
            <a:fillRect/>
          </a:stretch>
        </p:blipFill>
        <p:spPr>
          <a:xfrm>
            <a:off x="2589281" y="629089"/>
            <a:ext cx="7738488" cy="5416942"/>
          </a:xfrm>
        </p:spPr>
      </p:pic>
    </p:spTree>
    <p:extLst>
      <p:ext uri="{BB962C8B-B14F-4D97-AF65-F5344CB8AC3E}">
        <p14:creationId xmlns:p14="http://schemas.microsoft.com/office/powerpoint/2010/main" val="12465436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7873C-CA21-434E-A91B-42D3DA6A0C5D}"/>
              </a:ext>
            </a:extLst>
          </p:cNvPr>
          <p:cNvSpPr>
            <a:spLocks noGrp="1"/>
          </p:cNvSpPr>
          <p:nvPr>
            <p:ph type="title"/>
          </p:nvPr>
        </p:nvSpPr>
        <p:spPr/>
        <p:txBody>
          <a:bodyPr/>
          <a:lstStyle/>
          <a:p>
            <a:r>
              <a:rPr lang="en-US" dirty="0"/>
              <a:t>Data exploration</a:t>
            </a:r>
          </a:p>
        </p:txBody>
      </p:sp>
      <p:sp>
        <p:nvSpPr>
          <p:cNvPr id="3" name="Content Placeholder 2">
            <a:extLst>
              <a:ext uri="{FF2B5EF4-FFF2-40B4-BE49-F238E27FC236}">
                <a16:creationId xmlns:a16="http://schemas.microsoft.com/office/drawing/2014/main" id="{D005363B-3387-4E60-82E4-A0B654A2CE23}"/>
              </a:ext>
            </a:extLst>
          </p:cNvPr>
          <p:cNvSpPr>
            <a:spLocks noGrp="1"/>
          </p:cNvSpPr>
          <p:nvPr>
            <p:ph idx="1"/>
          </p:nvPr>
        </p:nvSpPr>
        <p:spPr/>
        <p:txBody>
          <a:bodyPr>
            <a:normAutofit/>
          </a:bodyPr>
          <a:lstStyle/>
          <a:p>
            <a:r>
              <a:rPr lang="en-US" dirty="0">
                <a:hlinkClick r:id="rId2"/>
              </a:rPr>
              <a:t>https://www.teachernu.com/2022/10/15/21/22/10/7562/</a:t>
            </a:r>
            <a:endParaRPr lang="en-US" dirty="0"/>
          </a:p>
          <a:p>
            <a:r>
              <a:rPr lang="en-US" dirty="0"/>
              <a:t>data.csv</a:t>
            </a:r>
          </a:p>
          <a:p>
            <a:r>
              <a:rPr lang="en-US" dirty="0"/>
              <a:t>do </a:t>
            </a:r>
            <a:r>
              <a:rPr lang="en-US" dirty="0" err="1"/>
              <a:t>eda</a:t>
            </a:r>
            <a:endParaRPr lang="en-US" dirty="0"/>
          </a:p>
          <a:p>
            <a:r>
              <a:rPr lang="en-US" dirty="0"/>
              <a:t>do feature importance with random forest</a:t>
            </a:r>
            <a:endParaRPr lang="th-TH" dirty="0"/>
          </a:p>
          <a:p>
            <a:r>
              <a:rPr lang="en-US" dirty="0"/>
              <a:t>show top 20 feature importance</a:t>
            </a:r>
          </a:p>
          <a:p>
            <a:r>
              <a:rPr lang="en-US" dirty="0"/>
              <a:t>do </a:t>
            </a:r>
            <a:r>
              <a:rPr lang="en-US" dirty="0" err="1"/>
              <a:t>Adaboost</a:t>
            </a:r>
            <a:r>
              <a:rPr lang="en-US" dirty="0"/>
              <a:t> with 20 features importance to predict Diagnosis</a:t>
            </a:r>
          </a:p>
        </p:txBody>
      </p:sp>
    </p:spTree>
    <p:extLst>
      <p:ext uri="{BB962C8B-B14F-4D97-AF65-F5344CB8AC3E}">
        <p14:creationId xmlns:p14="http://schemas.microsoft.com/office/powerpoint/2010/main" val="29177289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ADD6-7EB3-457F-A45C-46CBFB7A2BF0}"/>
              </a:ext>
            </a:extLst>
          </p:cNvPr>
          <p:cNvSpPr>
            <a:spLocks noGrp="1"/>
          </p:cNvSpPr>
          <p:nvPr>
            <p:ph type="title"/>
          </p:nvPr>
        </p:nvSpPr>
        <p:spPr/>
        <p:txBody>
          <a:bodyPr/>
          <a:lstStyle/>
          <a:p>
            <a:r>
              <a:rPr lang="en-US" dirty="0"/>
              <a:t>EDA - Exploratory Data Analysis</a:t>
            </a:r>
          </a:p>
        </p:txBody>
      </p:sp>
      <p:pic>
        <p:nvPicPr>
          <p:cNvPr id="6" name="Content Placeholder 5">
            <a:extLst>
              <a:ext uri="{FF2B5EF4-FFF2-40B4-BE49-F238E27FC236}">
                <a16:creationId xmlns:a16="http://schemas.microsoft.com/office/drawing/2014/main" id="{2C4CAE9C-89C0-4201-A83B-C740AA2D8B90}"/>
              </a:ext>
            </a:extLst>
          </p:cNvPr>
          <p:cNvPicPr>
            <a:picLocks noGrp="1" noChangeAspect="1"/>
          </p:cNvPicPr>
          <p:nvPr>
            <p:ph idx="1"/>
          </p:nvPr>
        </p:nvPicPr>
        <p:blipFill>
          <a:blip r:embed="rId2"/>
          <a:stretch>
            <a:fillRect/>
          </a:stretch>
        </p:blipFill>
        <p:spPr>
          <a:xfrm>
            <a:off x="1051090" y="2087420"/>
            <a:ext cx="4193527" cy="3294063"/>
          </a:xfrm>
        </p:spPr>
      </p:pic>
      <p:pic>
        <p:nvPicPr>
          <p:cNvPr id="4" name="Picture 3">
            <a:extLst>
              <a:ext uri="{FF2B5EF4-FFF2-40B4-BE49-F238E27FC236}">
                <a16:creationId xmlns:a16="http://schemas.microsoft.com/office/drawing/2014/main" id="{F479A510-446F-437D-ACCC-6EE3963F6F10}"/>
              </a:ext>
            </a:extLst>
          </p:cNvPr>
          <p:cNvPicPr>
            <a:picLocks noChangeAspect="1"/>
          </p:cNvPicPr>
          <p:nvPr/>
        </p:nvPicPr>
        <p:blipFill>
          <a:blip r:embed="rId3"/>
          <a:stretch>
            <a:fillRect/>
          </a:stretch>
        </p:blipFill>
        <p:spPr>
          <a:xfrm>
            <a:off x="5800655" y="1794738"/>
            <a:ext cx="5535395" cy="3671607"/>
          </a:xfrm>
          <a:prstGeom prst="rect">
            <a:avLst/>
          </a:prstGeom>
        </p:spPr>
      </p:pic>
    </p:spTree>
    <p:extLst>
      <p:ext uri="{BB962C8B-B14F-4D97-AF65-F5344CB8AC3E}">
        <p14:creationId xmlns:p14="http://schemas.microsoft.com/office/powerpoint/2010/main" val="39545766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02A0E-368E-4372-8DAF-F414413C5896}"/>
              </a:ext>
            </a:extLst>
          </p:cNvPr>
          <p:cNvSpPr>
            <a:spLocks noGrp="1"/>
          </p:cNvSpPr>
          <p:nvPr>
            <p:ph type="title"/>
          </p:nvPr>
        </p:nvSpPr>
        <p:spPr/>
        <p:txBody>
          <a:bodyPr/>
          <a:lstStyle/>
          <a:p>
            <a:r>
              <a:rPr lang="en-US" dirty="0"/>
              <a:t>Feature importance</a:t>
            </a:r>
          </a:p>
        </p:txBody>
      </p:sp>
      <p:sp>
        <p:nvSpPr>
          <p:cNvPr id="3" name="Content Placeholder 2">
            <a:extLst>
              <a:ext uri="{FF2B5EF4-FFF2-40B4-BE49-F238E27FC236}">
                <a16:creationId xmlns:a16="http://schemas.microsoft.com/office/drawing/2014/main" id="{D732EDDE-FA70-41BF-83F3-24C64CAE824F}"/>
              </a:ext>
            </a:extLst>
          </p:cNvPr>
          <p:cNvSpPr>
            <a:spLocks noGrp="1"/>
          </p:cNvSpPr>
          <p:nvPr>
            <p:ph idx="1"/>
          </p:nvPr>
        </p:nvSpPr>
        <p:spPr/>
        <p:txBody>
          <a:bodyPr/>
          <a:lstStyle/>
          <a:p>
            <a:pPr marL="0" indent="0" algn="thaiDist">
              <a:buNone/>
            </a:pPr>
            <a:r>
              <a:rPr lang="en-US" dirty="0"/>
              <a:t>Feature importance refers to techniques that calculate a score for all the input features for a given model. The scores represent the “importance” of each feature. A higher score means that the specific feature will have a larger effect on the model that is being used to predict a certain variable.</a:t>
            </a:r>
          </a:p>
        </p:txBody>
      </p:sp>
    </p:spTree>
    <p:extLst>
      <p:ext uri="{BB962C8B-B14F-4D97-AF65-F5344CB8AC3E}">
        <p14:creationId xmlns:p14="http://schemas.microsoft.com/office/powerpoint/2010/main" val="1168222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3ADD3-7965-4B1F-A4C3-10FD928766F4}"/>
              </a:ext>
            </a:extLst>
          </p:cNvPr>
          <p:cNvSpPr>
            <a:spLocks noGrp="1"/>
          </p:cNvSpPr>
          <p:nvPr>
            <p:ph type="title"/>
          </p:nvPr>
        </p:nvSpPr>
        <p:spPr/>
        <p:txBody>
          <a:bodyPr/>
          <a:lstStyle/>
          <a:p>
            <a:r>
              <a:rPr lang="en-US" dirty="0"/>
              <a:t>A correlation matrix</a:t>
            </a:r>
          </a:p>
        </p:txBody>
      </p:sp>
      <p:sp>
        <p:nvSpPr>
          <p:cNvPr id="3" name="Content Placeholder 2">
            <a:extLst>
              <a:ext uri="{FF2B5EF4-FFF2-40B4-BE49-F238E27FC236}">
                <a16:creationId xmlns:a16="http://schemas.microsoft.com/office/drawing/2014/main" id="{31C45AA7-4739-49B7-AD03-610D32B94632}"/>
              </a:ext>
            </a:extLst>
          </p:cNvPr>
          <p:cNvSpPr>
            <a:spLocks noGrp="1"/>
          </p:cNvSpPr>
          <p:nvPr>
            <p:ph idx="1"/>
          </p:nvPr>
        </p:nvSpPr>
        <p:spPr/>
        <p:txBody>
          <a:bodyPr/>
          <a:lstStyle/>
          <a:p>
            <a:pPr marL="0" indent="0" algn="thaiDist">
              <a:buNone/>
            </a:pPr>
            <a:r>
              <a:rPr lang="en-US" dirty="0"/>
              <a:t>A correlation matrix is a statistical technique used to evaluate the relationship between two variables in a data set. The matrix is a table in which every cell contains a correlation coefficient, where 1 is considered a strong relationship between variables, 0 a neutral relationship and -1 a not strong relationship.</a:t>
            </a:r>
          </a:p>
        </p:txBody>
      </p:sp>
    </p:spTree>
    <p:extLst>
      <p:ext uri="{BB962C8B-B14F-4D97-AF65-F5344CB8AC3E}">
        <p14:creationId xmlns:p14="http://schemas.microsoft.com/office/powerpoint/2010/main" val="763658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CD4F-8BA5-4407-B2B3-F361E7182153}"/>
              </a:ext>
            </a:extLst>
          </p:cNvPr>
          <p:cNvSpPr>
            <a:spLocks noGrp="1"/>
          </p:cNvSpPr>
          <p:nvPr>
            <p:ph type="title"/>
          </p:nvPr>
        </p:nvSpPr>
        <p:spPr/>
        <p:txBody>
          <a:bodyPr/>
          <a:lstStyle/>
          <a:p>
            <a:r>
              <a:rPr lang="en-US" dirty="0"/>
              <a:t>Correlation matrix  and Feature importance</a:t>
            </a:r>
          </a:p>
        </p:txBody>
      </p:sp>
      <p:pic>
        <p:nvPicPr>
          <p:cNvPr id="5" name="Content Placeholder 4">
            <a:extLst>
              <a:ext uri="{FF2B5EF4-FFF2-40B4-BE49-F238E27FC236}">
                <a16:creationId xmlns:a16="http://schemas.microsoft.com/office/drawing/2014/main" id="{D3F1D2B5-43A6-4594-B117-9152D1167F6E}"/>
              </a:ext>
            </a:extLst>
          </p:cNvPr>
          <p:cNvPicPr>
            <a:picLocks noGrp="1" noChangeAspect="1"/>
          </p:cNvPicPr>
          <p:nvPr>
            <p:ph idx="1"/>
          </p:nvPr>
        </p:nvPicPr>
        <p:blipFill>
          <a:blip r:embed="rId2"/>
          <a:stretch>
            <a:fillRect/>
          </a:stretch>
        </p:blipFill>
        <p:spPr>
          <a:xfrm>
            <a:off x="743573" y="1645920"/>
            <a:ext cx="4567222" cy="3990836"/>
          </a:xfrm>
        </p:spPr>
      </p:pic>
      <p:pic>
        <p:nvPicPr>
          <p:cNvPr id="7" name="Picture 6">
            <a:extLst>
              <a:ext uri="{FF2B5EF4-FFF2-40B4-BE49-F238E27FC236}">
                <a16:creationId xmlns:a16="http://schemas.microsoft.com/office/drawing/2014/main" id="{FE805891-9E14-4FC9-9BBD-AB680FC10FA7}"/>
              </a:ext>
            </a:extLst>
          </p:cNvPr>
          <p:cNvPicPr>
            <a:picLocks noChangeAspect="1"/>
          </p:cNvPicPr>
          <p:nvPr/>
        </p:nvPicPr>
        <p:blipFill>
          <a:blip r:embed="rId3"/>
          <a:stretch>
            <a:fillRect/>
          </a:stretch>
        </p:blipFill>
        <p:spPr>
          <a:xfrm>
            <a:off x="6260095" y="2224916"/>
            <a:ext cx="5493132" cy="3315104"/>
          </a:xfrm>
          <a:prstGeom prst="rect">
            <a:avLst/>
          </a:prstGeom>
        </p:spPr>
      </p:pic>
    </p:spTree>
    <p:extLst>
      <p:ext uri="{BB962C8B-B14F-4D97-AF65-F5344CB8AC3E}">
        <p14:creationId xmlns:p14="http://schemas.microsoft.com/office/powerpoint/2010/main" val="32459124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651C8-C6B2-44CA-AFAF-89CAC6408321}"/>
              </a:ext>
            </a:extLst>
          </p:cNvPr>
          <p:cNvSpPr>
            <a:spLocks noGrp="1"/>
          </p:cNvSpPr>
          <p:nvPr>
            <p:ph type="title"/>
          </p:nvPr>
        </p:nvSpPr>
        <p:spPr/>
        <p:txBody>
          <a:bodyPr/>
          <a:lstStyle/>
          <a:p>
            <a:r>
              <a:rPr lang="en-US" dirty="0"/>
              <a:t>STOCK Data</a:t>
            </a:r>
          </a:p>
        </p:txBody>
      </p:sp>
      <p:sp>
        <p:nvSpPr>
          <p:cNvPr id="3" name="Content Placeholder 2">
            <a:extLst>
              <a:ext uri="{FF2B5EF4-FFF2-40B4-BE49-F238E27FC236}">
                <a16:creationId xmlns:a16="http://schemas.microsoft.com/office/drawing/2014/main" id="{3F32F868-5C46-49C6-90AF-3C74DE321C96}"/>
              </a:ext>
            </a:extLst>
          </p:cNvPr>
          <p:cNvSpPr>
            <a:spLocks noGrp="1"/>
          </p:cNvSpPr>
          <p:nvPr>
            <p:ph idx="1"/>
          </p:nvPr>
        </p:nvSpPr>
        <p:spPr/>
        <p:txBody>
          <a:bodyPr/>
          <a:lstStyle/>
          <a:p>
            <a:r>
              <a:rPr lang="en-US" dirty="0"/>
              <a:t>GOOGL.csv</a:t>
            </a:r>
          </a:p>
          <a:p>
            <a:r>
              <a:rPr lang="en-US" dirty="0"/>
              <a:t>MSFT.csv</a:t>
            </a:r>
          </a:p>
          <a:p>
            <a:r>
              <a:rPr lang="en-US" dirty="0"/>
              <a:t>AAPL.csv</a:t>
            </a:r>
          </a:p>
          <a:p>
            <a:r>
              <a:rPr lang="en-US" dirty="0"/>
              <a:t>TSLA.csv</a:t>
            </a:r>
          </a:p>
        </p:txBody>
      </p:sp>
    </p:spTree>
    <p:extLst>
      <p:ext uri="{BB962C8B-B14F-4D97-AF65-F5344CB8AC3E}">
        <p14:creationId xmlns:p14="http://schemas.microsoft.com/office/powerpoint/2010/main" val="83378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EDE0F-449C-4A7E-808B-27EECB205E37}"/>
              </a:ext>
            </a:extLst>
          </p:cNvPr>
          <p:cNvSpPr>
            <a:spLocks noGrp="1"/>
          </p:cNvSpPr>
          <p:nvPr>
            <p:ph type="title"/>
          </p:nvPr>
        </p:nvSpPr>
        <p:spPr/>
        <p:txBody>
          <a:bodyPr>
            <a:noAutofit/>
          </a:bodyPr>
          <a:lstStyle/>
          <a:p>
            <a:r>
              <a:rPr lang="en-US" sz="2800" dirty="0"/>
              <a:t>Mistral AI Launches High-Performance AI Model and Chatbot to Challenge </a:t>
            </a:r>
            <a:r>
              <a:rPr lang="en-US" sz="2800" dirty="0" err="1"/>
              <a:t>ChatGPT</a:t>
            </a:r>
            <a:r>
              <a:rPr lang="en-US" sz="2800" dirty="0"/>
              <a:t>, Claude and Gemini</a:t>
            </a:r>
          </a:p>
        </p:txBody>
      </p:sp>
      <p:pic>
        <p:nvPicPr>
          <p:cNvPr id="5" name="Content Placeholder 4">
            <a:extLst>
              <a:ext uri="{FF2B5EF4-FFF2-40B4-BE49-F238E27FC236}">
                <a16:creationId xmlns:a16="http://schemas.microsoft.com/office/drawing/2014/main" id="{E821EF01-DAC2-4609-828D-F5A5DB3A2D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351" y="1846263"/>
            <a:ext cx="7937624" cy="4022725"/>
          </a:xfrm>
        </p:spPr>
      </p:pic>
      <p:sp>
        <p:nvSpPr>
          <p:cNvPr id="6" name="TextBox 5">
            <a:extLst>
              <a:ext uri="{FF2B5EF4-FFF2-40B4-BE49-F238E27FC236}">
                <a16:creationId xmlns:a16="http://schemas.microsoft.com/office/drawing/2014/main" id="{A1358175-CA05-4656-8C7E-E627545904D2}"/>
              </a:ext>
            </a:extLst>
          </p:cNvPr>
          <p:cNvSpPr txBox="1"/>
          <p:nvPr/>
        </p:nvSpPr>
        <p:spPr>
          <a:xfrm>
            <a:off x="327109" y="6454150"/>
            <a:ext cx="9859305" cy="307777"/>
          </a:xfrm>
          <a:prstGeom prst="rect">
            <a:avLst/>
          </a:prstGeom>
          <a:noFill/>
        </p:spPr>
        <p:txBody>
          <a:bodyPr wrap="square" rtlCol="0">
            <a:spAutoFit/>
          </a:bodyPr>
          <a:lstStyle/>
          <a:p>
            <a:r>
              <a:rPr lang="en-US" sz="1400" dirty="0"/>
              <a:t>https://decrypt.co/219090/mistral-ai-large-le-chat-chatbot-versus-chatgpt-claude-gemini</a:t>
            </a:r>
          </a:p>
        </p:txBody>
      </p:sp>
    </p:spTree>
    <p:extLst>
      <p:ext uri="{BB962C8B-B14F-4D97-AF65-F5344CB8AC3E}">
        <p14:creationId xmlns:p14="http://schemas.microsoft.com/office/powerpoint/2010/main" val="2427841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418D3-8225-40EC-8A78-A4F1F5F96990}"/>
              </a:ext>
            </a:extLst>
          </p:cNvPr>
          <p:cNvSpPr>
            <a:spLocks noGrp="1"/>
          </p:cNvSpPr>
          <p:nvPr>
            <p:ph type="title"/>
          </p:nvPr>
        </p:nvSpPr>
        <p:spPr/>
        <p:txBody>
          <a:bodyPr/>
          <a:lstStyle/>
          <a:p>
            <a:r>
              <a:rPr lang="en-US" dirty="0"/>
              <a:t>Stock Data (trend line)</a:t>
            </a:r>
          </a:p>
        </p:txBody>
      </p:sp>
      <p:pic>
        <p:nvPicPr>
          <p:cNvPr id="11" name="Content Placeholder 10">
            <a:extLst>
              <a:ext uri="{FF2B5EF4-FFF2-40B4-BE49-F238E27FC236}">
                <a16:creationId xmlns:a16="http://schemas.microsoft.com/office/drawing/2014/main" id="{544E0360-F88A-404C-AF23-3D0E25AF6111}"/>
              </a:ext>
            </a:extLst>
          </p:cNvPr>
          <p:cNvPicPr>
            <a:picLocks noGrp="1" noChangeAspect="1"/>
          </p:cNvPicPr>
          <p:nvPr>
            <p:ph idx="1"/>
          </p:nvPr>
        </p:nvPicPr>
        <p:blipFill>
          <a:blip r:embed="rId2"/>
          <a:stretch>
            <a:fillRect/>
          </a:stretch>
        </p:blipFill>
        <p:spPr>
          <a:xfrm>
            <a:off x="2698612" y="1863247"/>
            <a:ext cx="7296944" cy="4041429"/>
          </a:xfrm>
        </p:spPr>
      </p:pic>
    </p:spTree>
    <p:extLst>
      <p:ext uri="{BB962C8B-B14F-4D97-AF65-F5344CB8AC3E}">
        <p14:creationId xmlns:p14="http://schemas.microsoft.com/office/powerpoint/2010/main" val="1734565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0608-77FB-4071-AD4C-740EC5EE5ACE}"/>
              </a:ext>
            </a:extLst>
          </p:cNvPr>
          <p:cNvSpPr>
            <a:spLocks noGrp="1"/>
          </p:cNvSpPr>
          <p:nvPr>
            <p:ph type="title"/>
          </p:nvPr>
        </p:nvSpPr>
        <p:spPr/>
        <p:txBody>
          <a:bodyPr/>
          <a:lstStyle/>
          <a:p>
            <a:r>
              <a:rPr lang="en-US" dirty="0"/>
              <a:t>Pareto</a:t>
            </a:r>
            <a:br>
              <a:rPr lang="en-US" dirty="0"/>
            </a:br>
            <a:r>
              <a:rPr lang="en-US" dirty="0"/>
              <a:t>(pareto.xlsx)</a:t>
            </a:r>
          </a:p>
        </p:txBody>
      </p:sp>
      <p:pic>
        <p:nvPicPr>
          <p:cNvPr id="7" name="Content Placeholder 6">
            <a:extLst>
              <a:ext uri="{FF2B5EF4-FFF2-40B4-BE49-F238E27FC236}">
                <a16:creationId xmlns:a16="http://schemas.microsoft.com/office/drawing/2014/main" id="{F82B337D-3AD5-445A-AA06-387C1574B6C1}"/>
              </a:ext>
            </a:extLst>
          </p:cNvPr>
          <p:cNvPicPr>
            <a:picLocks noGrp="1" noChangeAspect="1"/>
          </p:cNvPicPr>
          <p:nvPr>
            <p:ph idx="1"/>
          </p:nvPr>
        </p:nvPicPr>
        <p:blipFill>
          <a:blip r:embed="rId2"/>
          <a:stretch>
            <a:fillRect/>
          </a:stretch>
        </p:blipFill>
        <p:spPr>
          <a:xfrm>
            <a:off x="4563567" y="252571"/>
            <a:ext cx="6352858" cy="6352858"/>
          </a:xfrm>
        </p:spPr>
      </p:pic>
    </p:spTree>
    <p:extLst>
      <p:ext uri="{BB962C8B-B14F-4D97-AF65-F5344CB8AC3E}">
        <p14:creationId xmlns:p14="http://schemas.microsoft.com/office/powerpoint/2010/main" val="6778413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C86FD-7F7F-4888-B82A-F98C0B1AA366}"/>
              </a:ext>
            </a:extLst>
          </p:cNvPr>
          <p:cNvSpPr>
            <a:spLocks noGrp="1"/>
          </p:cNvSpPr>
          <p:nvPr>
            <p:ph type="title"/>
          </p:nvPr>
        </p:nvSpPr>
        <p:spPr/>
        <p:txBody>
          <a:bodyPr/>
          <a:lstStyle/>
          <a:p>
            <a:r>
              <a:rPr lang="en-US" dirty="0"/>
              <a:t>Generative AI for Software Developer</a:t>
            </a:r>
            <a:br>
              <a:rPr lang="en-TH" dirty="0"/>
            </a:br>
            <a:endParaRPr lang="en-US" dirty="0"/>
          </a:p>
        </p:txBody>
      </p:sp>
      <p:sp>
        <p:nvSpPr>
          <p:cNvPr id="3" name="Content Placeholder 2">
            <a:extLst>
              <a:ext uri="{FF2B5EF4-FFF2-40B4-BE49-F238E27FC236}">
                <a16:creationId xmlns:a16="http://schemas.microsoft.com/office/drawing/2014/main" id="{51D044B9-A5F3-431C-83C8-04B57B00775D}"/>
              </a:ext>
            </a:extLst>
          </p:cNvPr>
          <p:cNvSpPr>
            <a:spLocks noGrp="1"/>
          </p:cNvSpPr>
          <p:nvPr>
            <p:ph idx="1"/>
          </p:nvPr>
        </p:nvSpPr>
        <p:spPr/>
        <p:txBody>
          <a:bodyPr>
            <a:normAutofit/>
          </a:bodyPr>
          <a:lstStyle/>
          <a:p>
            <a:r>
              <a:rPr lang="th-TH" sz="2400" dirty="0"/>
              <a:t>เป็นเครื่องมือที่มีประสิทธิภาพสำหรับนักพัฒนาซอฟต์แวร์  </a:t>
            </a:r>
          </a:p>
          <a:p>
            <a:r>
              <a:rPr lang="th-TH" sz="2400" dirty="0"/>
              <a:t>ช่วยให้งานต่างๆ ง่ายขึ้นและรวดเร็วขึ้น</a:t>
            </a:r>
            <a:endParaRPr lang="en-US" sz="2400" dirty="0"/>
          </a:p>
        </p:txBody>
      </p:sp>
    </p:spTree>
    <p:extLst>
      <p:ext uri="{BB962C8B-B14F-4D97-AF65-F5344CB8AC3E}">
        <p14:creationId xmlns:p14="http://schemas.microsoft.com/office/powerpoint/2010/main" val="11987120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0B95A-8C79-400C-9087-AB1563F9F1AC}"/>
              </a:ext>
            </a:extLst>
          </p:cNvPr>
          <p:cNvSpPr>
            <a:spLocks noGrp="1"/>
          </p:cNvSpPr>
          <p:nvPr>
            <p:ph type="title"/>
          </p:nvPr>
        </p:nvSpPr>
        <p:spPr/>
        <p:txBody>
          <a:bodyPr/>
          <a:lstStyle/>
          <a:p>
            <a:r>
              <a:rPr lang="en-US" dirty="0"/>
              <a:t>Generative AI for Software Developer</a:t>
            </a:r>
          </a:p>
        </p:txBody>
      </p:sp>
      <p:sp>
        <p:nvSpPr>
          <p:cNvPr id="3" name="Content Placeholder 2">
            <a:extLst>
              <a:ext uri="{FF2B5EF4-FFF2-40B4-BE49-F238E27FC236}">
                <a16:creationId xmlns:a16="http://schemas.microsoft.com/office/drawing/2014/main" id="{CCEC4561-D47E-4829-993F-FEAB39780FF6}"/>
              </a:ext>
            </a:extLst>
          </p:cNvPr>
          <p:cNvSpPr>
            <a:spLocks noGrp="1"/>
          </p:cNvSpPr>
          <p:nvPr>
            <p:ph idx="1"/>
          </p:nvPr>
        </p:nvSpPr>
        <p:spPr>
          <a:xfrm>
            <a:off x="1130270" y="1503680"/>
            <a:ext cx="9603275" cy="4531359"/>
          </a:xfrm>
        </p:spPr>
        <p:txBody>
          <a:bodyPr>
            <a:normAutofit/>
          </a:bodyPr>
          <a:lstStyle/>
          <a:p>
            <a:pPr marL="0" indent="0">
              <a:buNone/>
            </a:pPr>
            <a:r>
              <a:rPr lang="th-TH" sz="2400" b="1" dirty="0"/>
              <a:t>สร้างโค้ด:</a:t>
            </a:r>
          </a:p>
          <a:p>
            <a:r>
              <a:rPr lang="th-TH" sz="2400" dirty="0"/>
              <a:t>ฟังก์ชัน เช่น หาค่าเฉลี่ย</a:t>
            </a:r>
          </a:p>
          <a:p>
            <a:r>
              <a:rPr lang="th-TH" sz="2400" dirty="0"/>
              <a:t>สร้างโมเดลการเรียนรู้ของเครื่อง</a:t>
            </a:r>
          </a:p>
          <a:p>
            <a:pPr marL="0" indent="0">
              <a:buNone/>
            </a:pPr>
            <a:r>
              <a:rPr lang="th-TH" sz="2400" b="1" dirty="0"/>
              <a:t>ค้นหาและแก้ไขข้อบกพร่อง:</a:t>
            </a:r>
            <a:endParaRPr lang="en-US" sz="2400" dirty="0"/>
          </a:p>
          <a:p>
            <a:r>
              <a:rPr lang="th-TH" sz="2400" dirty="0"/>
              <a:t>ระบุปัญหาและวิธีการแก้ไข </a:t>
            </a:r>
            <a:endParaRPr lang="en-US" sz="2400" dirty="0"/>
          </a:p>
          <a:p>
            <a:pPr marL="0" indent="0">
              <a:buNone/>
            </a:pPr>
            <a:r>
              <a:rPr lang="th-TH" sz="2400" b="1" dirty="0"/>
              <a:t>ทดสอบซอฟต์แวร์</a:t>
            </a:r>
            <a:r>
              <a:rPr lang="en-US" sz="2400" b="1" dirty="0"/>
              <a:t> </a:t>
            </a:r>
            <a:endParaRPr lang="th-TH" sz="2400" dirty="0"/>
          </a:p>
          <a:p>
            <a:r>
              <a:rPr lang="th-TH" sz="2400" dirty="0"/>
              <a:t>สร้างกรณีทดสอบ  </a:t>
            </a:r>
            <a:r>
              <a:rPr lang="en-US" sz="2400" dirty="0"/>
              <a:t>unit test, system test</a:t>
            </a:r>
          </a:p>
          <a:p>
            <a:r>
              <a:rPr lang="th-TH" sz="2400" dirty="0"/>
              <a:t>สร้าว </a:t>
            </a:r>
            <a:r>
              <a:rPr lang="en-US" sz="2400" dirty="0"/>
              <a:t>test script </a:t>
            </a:r>
            <a:endParaRPr lang="th-TH" sz="2400" dirty="0"/>
          </a:p>
        </p:txBody>
      </p:sp>
    </p:spTree>
    <p:extLst>
      <p:ext uri="{BB962C8B-B14F-4D97-AF65-F5344CB8AC3E}">
        <p14:creationId xmlns:p14="http://schemas.microsoft.com/office/powerpoint/2010/main" val="2696192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DB1C9-C453-4D24-9CF2-79C418FEEC6D}"/>
              </a:ext>
            </a:extLst>
          </p:cNvPr>
          <p:cNvSpPr>
            <a:spLocks noGrp="1"/>
          </p:cNvSpPr>
          <p:nvPr>
            <p:ph type="title"/>
          </p:nvPr>
        </p:nvSpPr>
        <p:spPr/>
        <p:txBody>
          <a:bodyPr/>
          <a:lstStyle/>
          <a:p>
            <a:r>
              <a:rPr lang="en-US" dirty="0"/>
              <a:t>Generative AI for Software Developer</a:t>
            </a:r>
          </a:p>
        </p:txBody>
      </p:sp>
      <p:sp>
        <p:nvSpPr>
          <p:cNvPr id="3" name="Content Placeholder 2">
            <a:extLst>
              <a:ext uri="{FF2B5EF4-FFF2-40B4-BE49-F238E27FC236}">
                <a16:creationId xmlns:a16="http://schemas.microsoft.com/office/drawing/2014/main" id="{E5BC6E1C-83C0-40FD-A814-E73994B987B5}"/>
              </a:ext>
            </a:extLst>
          </p:cNvPr>
          <p:cNvSpPr>
            <a:spLocks noGrp="1"/>
          </p:cNvSpPr>
          <p:nvPr>
            <p:ph idx="1"/>
          </p:nvPr>
        </p:nvSpPr>
        <p:spPr>
          <a:xfrm>
            <a:off x="1130270" y="2171768"/>
            <a:ext cx="9603275" cy="3853111"/>
          </a:xfrm>
        </p:spPr>
        <p:txBody>
          <a:bodyPr>
            <a:normAutofit lnSpcReduction="10000"/>
          </a:bodyPr>
          <a:lstStyle/>
          <a:p>
            <a:pPr marL="0" indent="0">
              <a:buNone/>
            </a:pPr>
            <a:r>
              <a:rPr lang="th-TH" sz="2400" b="1" dirty="0"/>
              <a:t>สร้างเอกสารประกอบ:</a:t>
            </a:r>
            <a:endParaRPr lang="en-US" sz="2400" b="1" dirty="0"/>
          </a:p>
          <a:p>
            <a:r>
              <a:rPr lang="th-TH" sz="2400" dirty="0"/>
              <a:t>เขียน </a:t>
            </a:r>
            <a:r>
              <a:rPr lang="en-US" sz="2400" dirty="0"/>
              <a:t>comment</a:t>
            </a:r>
            <a:endParaRPr lang="th-TH" sz="2400" dirty="0"/>
          </a:p>
          <a:p>
            <a:pPr marL="0" indent="0">
              <a:buNone/>
            </a:pPr>
            <a:r>
              <a:rPr lang="th-TH" sz="2400" b="1" dirty="0"/>
              <a:t>แปลโค้ด</a:t>
            </a:r>
            <a:endParaRPr lang="en-US" sz="2400" dirty="0"/>
          </a:p>
          <a:p>
            <a:r>
              <a:rPr lang="th-TH" sz="2400" dirty="0"/>
              <a:t>แปลงโค๊ด</a:t>
            </a:r>
          </a:p>
          <a:p>
            <a:r>
              <a:rPr lang="th-TH" sz="2400" dirty="0"/>
              <a:t>อธิบายการทำงาน</a:t>
            </a:r>
          </a:p>
          <a:p>
            <a:pPr marL="0" indent="0">
              <a:buNone/>
            </a:pPr>
            <a:r>
              <a:rPr lang="th-TH" sz="2400" b="1" dirty="0"/>
              <a:t>การปรับปรุงโค้ด</a:t>
            </a:r>
            <a:endParaRPr lang="th-TH" sz="2400" dirty="0"/>
          </a:p>
          <a:p>
            <a:r>
              <a:rPr lang="th-TH" sz="2400" dirty="0"/>
              <a:t>ปรับปรุงคุณภาพของ </a:t>
            </a:r>
            <a:r>
              <a:rPr lang="en-US" sz="2400" dirty="0"/>
              <a:t>code</a:t>
            </a:r>
            <a:r>
              <a:rPr lang="th-TH" sz="2400" dirty="0"/>
              <a:t>  </a:t>
            </a:r>
            <a:r>
              <a:rPr lang="en-US" sz="2400" dirty="0"/>
              <a:t>(refactor)</a:t>
            </a:r>
            <a:endParaRPr lang="th-TH" sz="2400" dirty="0"/>
          </a:p>
          <a:p>
            <a:endParaRPr lang="en-US" dirty="0"/>
          </a:p>
        </p:txBody>
      </p:sp>
    </p:spTree>
    <p:extLst>
      <p:ext uri="{BB962C8B-B14F-4D97-AF65-F5344CB8AC3E}">
        <p14:creationId xmlns:p14="http://schemas.microsoft.com/office/powerpoint/2010/main" val="299934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6DFE7-43DC-4A90-ADA0-8DAC3D9C3D14}"/>
              </a:ext>
            </a:extLst>
          </p:cNvPr>
          <p:cNvSpPr>
            <a:spLocks noGrp="1"/>
          </p:cNvSpPr>
          <p:nvPr>
            <p:ph type="title"/>
          </p:nvPr>
        </p:nvSpPr>
        <p:spPr/>
        <p:txBody>
          <a:bodyPr/>
          <a:lstStyle/>
          <a:p>
            <a:r>
              <a:rPr lang="en-US" b="1" dirty="0"/>
              <a:t>Gemini vs GPT-4</a:t>
            </a:r>
            <a:endParaRPr lang="en-US" dirty="0"/>
          </a:p>
        </p:txBody>
      </p:sp>
      <p:pic>
        <p:nvPicPr>
          <p:cNvPr id="5" name="Content Placeholder 4">
            <a:extLst>
              <a:ext uri="{FF2B5EF4-FFF2-40B4-BE49-F238E27FC236}">
                <a16:creationId xmlns:a16="http://schemas.microsoft.com/office/drawing/2014/main" id="{97A0FBDD-ED40-46F6-9D4E-6257A04DEE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5951" y="1846263"/>
            <a:ext cx="6160424" cy="4022725"/>
          </a:xfrm>
        </p:spPr>
      </p:pic>
    </p:spTree>
    <p:extLst>
      <p:ext uri="{BB962C8B-B14F-4D97-AF65-F5344CB8AC3E}">
        <p14:creationId xmlns:p14="http://schemas.microsoft.com/office/powerpoint/2010/main" val="30394170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AA009-7E94-4487-9001-1D82894AC370}"/>
              </a:ext>
            </a:extLst>
          </p:cNvPr>
          <p:cNvSpPr>
            <a:spLocks noGrp="1"/>
          </p:cNvSpPr>
          <p:nvPr>
            <p:ph type="title"/>
          </p:nvPr>
        </p:nvSpPr>
        <p:spPr/>
        <p:txBody>
          <a:bodyPr/>
          <a:lstStyle/>
          <a:p>
            <a:r>
              <a:rPr lang="it-IT" dirty="0"/>
              <a:t>Generative AI vs Predictive AI</a:t>
            </a:r>
            <a:endParaRPr lang="en-US" dirty="0"/>
          </a:p>
        </p:txBody>
      </p:sp>
      <p:sp>
        <p:nvSpPr>
          <p:cNvPr id="3" name="Content Placeholder 2">
            <a:extLst>
              <a:ext uri="{FF2B5EF4-FFF2-40B4-BE49-F238E27FC236}">
                <a16:creationId xmlns:a16="http://schemas.microsoft.com/office/drawing/2014/main" id="{C1CF06DD-C260-4D59-9EC1-D704C77B820E}"/>
              </a:ext>
            </a:extLst>
          </p:cNvPr>
          <p:cNvSpPr>
            <a:spLocks noGrp="1"/>
          </p:cNvSpPr>
          <p:nvPr>
            <p:ph idx="1"/>
          </p:nvPr>
        </p:nvSpPr>
        <p:spPr/>
        <p:txBody>
          <a:bodyPr>
            <a:normAutofit fontScale="55000" lnSpcReduction="20000"/>
          </a:bodyPr>
          <a:lstStyle/>
          <a:p>
            <a:r>
              <a:rPr lang="en-US" sz="3200" dirty="0">
                <a:solidFill>
                  <a:srgbClr val="FF0000"/>
                </a:solidFill>
              </a:rPr>
              <a:t>Generative AI </a:t>
            </a:r>
            <a:r>
              <a:rPr lang="en-US" sz="3200" dirty="0"/>
              <a:t>software creates images, text, video, and software code based on user prompts. </a:t>
            </a:r>
          </a:p>
          <a:p>
            <a:r>
              <a:rPr lang="en-US" sz="3200" dirty="0">
                <a:solidFill>
                  <a:srgbClr val="FF0000"/>
                </a:solidFill>
              </a:rPr>
              <a:t>Predictive AI</a:t>
            </a:r>
            <a:r>
              <a:rPr lang="en-US" sz="3200" dirty="0"/>
              <a:t>, in contrast, uses large data repositories to recognize patterns across time. </a:t>
            </a:r>
          </a:p>
          <a:p>
            <a:pPr lvl="1"/>
            <a:r>
              <a:rPr lang="en-US" sz="3000" dirty="0"/>
              <a:t>Predictive AI applications draw inferences and suggest outcomes and future trends.</a:t>
            </a:r>
          </a:p>
          <a:p>
            <a:endParaRPr lang="en-US" sz="3200" dirty="0"/>
          </a:p>
          <a:p>
            <a:endParaRPr lang="en-US" sz="3200" dirty="0"/>
          </a:p>
          <a:p>
            <a:r>
              <a:rPr lang="en-US" sz="2400" dirty="0"/>
              <a:t>https://www.eweek.com/artificial-intelligence/generative-ai-vs-predictive-ai/</a:t>
            </a:r>
          </a:p>
          <a:p>
            <a:endParaRPr lang="en-US" sz="3200" dirty="0"/>
          </a:p>
        </p:txBody>
      </p:sp>
    </p:spTree>
    <p:extLst>
      <p:ext uri="{BB962C8B-B14F-4D97-AF65-F5344CB8AC3E}">
        <p14:creationId xmlns:p14="http://schemas.microsoft.com/office/powerpoint/2010/main" val="42557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A657D-8E35-411E-906E-7AA4B687EF4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811B4D8-EB14-406F-AFDD-7B078BB893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433" y="129380"/>
            <a:ext cx="11615964" cy="6599239"/>
          </a:xfrm>
        </p:spPr>
      </p:pic>
    </p:spTree>
    <p:extLst>
      <p:ext uri="{BB962C8B-B14F-4D97-AF65-F5344CB8AC3E}">
        <p14:creationId xmlns:p14="http://schemas.microsoft.com/office/powerpoint/2010/main" val="116812035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{D6379ACB-5996-154B-A617-2904A4160CE3}tf10001119</Template>
  <TotalTime>431</TotalTime>
  <Words>1516</Words>
  <Application>Microsoft Office PowerPoint</Application>
  <PresentationFormat>Widescreen</PresentationFormat>
  <Paragraphs>181</Paragraphs>
  <Slides>64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Angsana New</vt:lpstr>
      <vt:lpstr>Arial</vt:lpstr>
      <vt:lpstr>Century Gothic</vt:lpstr>
      <vt:lpstr>Cordia New</vt:lpstr>
      <vt:lpstr>TH SarabunPSK</vt:lpstr>
      <vt:lpstr>Gallery</vt:lpstr>
      <vt:lpstr>Generative AI for Developer</vt:lpstr>
      <vt:lpstr>Generative AI</vt:lpstr>
      <vt:lpstr>Git Clone </vt:lpstr>
      <vt:lpstr>Contents</vt:lpstr>
      <vt:lpstr>Generative AI </vt:lpstr>
      <vt:lpstr>Mistral AI Launches High-Performance AI Model and Chatbot to Challenge ChatGPT, Claude and Gemini</vt:lpstr>
      <vt:lpstr>Gemini vs GPT-4</vt:lpstr>
      <vt:lpstr>Generative AI vs Predictive AI</vt:lpstr>
      <vt:lpstr>PowerPoint Presentation</vt:lpstr>
      <vt:lpstr>OpenAI มีโมเดลหลายตัวที่น่าสนใจสำหรับการใช้งานในด้านต่างๆ</vt:lpstr>
      <vt:lpstr>Model</vt:lpstr>
      <vt:lpstr>GPT-4</vt:lpstr>
      <vt:lpstr>GPT-4</vt:lpstr>
      <vt:lpstr>ChatGPT</vt:lpstr>
      <vt:lpstr>Use case for ChatGPT</vt:lpstr>
      <vt:lpstr>Privacy and Security (OpenAI API, ChatGPT Enterprise)</vt:lpstr>
      <vt:lpstr>ChatGPT Enterprise</vt:lpstr>
      <vt:lpstr>GPTs</vt:lpstr>
      <vt:lpstr>Generate content Based on documents</vt:lpstr>
      <vt:lpstr>Gemini</vt:lpstr>
      <vt:lpstr>PowerPoint Presentation</vt:lpstr>
      <vt:lpstr>Our next-generation model: Gemini 1.5</vt:lpstr>
      <vt:lpstr>แก้ไขคำตอบ</vt:lpstr>
      <vt:lpstr>ตรวจสอบคำตอบ</vt:lpstr>
      <vt:lpstr>Claude</vt:lpstr>
      <vt:lpstr>Claude 3 model family</vt:lpstr>
      <vt:lpstr>Bing Chat  </vt:lpstr>
      <vt:lpstr>Perplexity</vt:lpstr>
      <vt:lpstr>PowerPoint Presentation</vt:lpstr>
      <vt:lpstr>Perplexity (Pro)</vt:lpstr>
      <vt:lpstr>กรอกข้อมูลผ่าน google form for GPTs</vt:lpstr>
      <vt:lpstr>กรอกข้อมูลผ่านหน้าเว็บ assist, system for chatbot  (OpenAI API)</vt:lpstr>
      <vt:lpstr>Fine-tuned Model</vt:lpstr>
      <vt:lpstr>สร้าง jsonl for fine-tuned</vt:lpstr>
      <vt:lpstr>Prompt Engineering </vt:lpstr>
      <vt:lpstr>การกำหนด persona </vt:lpstr>
      <vt:lpstr>กำหนดลักษณะนิสัยและคุณสมบัติพื้นฐาน </vt:lpstr>
      <vt:lpstr>ระบุบทบาทหรือหน้าที่ของ AI </vt:lpstr>
      <vt:lpstr>กำหนดรูปแบบการสื่อสาร </vt:lpstr>
      <vt:lpstr>ระบุข้อจำกัดหรือขอบเขต </vt:lpstr>
      <vt:lpstr>Persona</vt:lpstr>
      <vt:lpstr>Persona</vt:lpstr>
      <vt:lpstr>Prompt Engineering Examples</vt:lpstr>
      <vt:lpstr>Designing Effective Prompts: 5 Best Practices </vt:lpstr>
      <vt:lpstr>PowerPoint Presentation</vt:lpstr>
      <vt:lpstr>ตัวอย่างการใช้ GPTs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exploration</vt:lpstr>
      <vt:lpstr>EDA - Exploratory Data Analysis</vt:lpstr>
      <vt:lpstr>Feature importance</vt:lpstr>
      <vt:lpstr>A correlation matrix</vt:lpstr>
      <vt:lpstr>Correlation matrix  and Feature importance</vt:lpstr>
      <vt:lpstr>STOCK Data</vt:lpstr>
      <vt:lpstr>Stock Data (trend line)</vt:lpstr>
      <vt:lpstr>Pareto (pareto.xlsx)</vt:lpstr>
      <vt:lpstr>Generative AI for Software Developer </vt:lpstr>
      <vt:lpstr>Generative AI for Software Developer</vt:lpstr>
      <vt:lpstr>Generative AI for Software Developer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lenovo</cp:lastModifiedBy>
  <cp:revision>45</cp:revision>
  <dcterms:created xsi:type="dcterms:W3CDTF">2024-04-18T16:54:12Z</dcterms:created>
  <dcterms:modified xsi:type="dcterms:W3CDTF">2024-10-08T02:39:29Z</dcterms:modified>
</cp:coreProperties>
</file>